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10"/>
  </p:notesMasterIdLst>
  <p:sldIdLst>
    <p:sldId id="256" r:id="rId2"/>
    <p:sldId id="259" r:id="rId3"/>
    <p:sldId id="267" r:id="rId4"/>
    <p:sldId id="268" r:id="rId5"/>
    <p:sldId id="272" r:id="rId6"/>
    <p:sldId id="269" r:id="rId7"/>
    <p:sldId id="270" r:id="rId8"/>
    <p:sldId id="271" r:id="rId9"/>
  </p:sldIdLst>
  <p:sldSz cx="12192000" cy="6858000"/>
  <p:notesSz cx="6858000" cy="9144000"/>
  <p:embeddedFontLst>
    <p:embeddedFont>
      <p:font typeface="Play" panose="020B0604020202020204" charset="0"/>
      <p:regular r:id="rId11"/>
      <p:bold r:id="rId12"/>
    </p:embeddedFont>
    <p:embeddedFont>
      <p:font typeface="Calibri" panose="020F0502020204030204" pitchFamily="34" charset="0"/>
      <p:regular r:id="rId13"/>
      <p:bold r:id="rId14"/>
      <p:italic r:id="rId15"/>
      <p:boldItalic r:id="rId16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18" roundtripDataSignature="AMtx7mhjlICLBd9v5mtX4Yibtv4Us9c19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>
        <p:scale>
          <a:sx n="75" d="100"/>
          <a:sy n="75" d="100"/>
        </p:scale>
        <p:origin x="300" y="-20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3.fntdata"/><Relationship Id="rId18" Type="http://customschemas.google.com/relationships/presentationmetadata" Target="metadata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font" Target="fonts/font2.fntdata"/><Relationship Id="rId2" Type="http://schemas.openxmlformats.org/officeDocument/2006/relationships/slide" Target="slides/slide1.xml"/><Relationship Id="rId16" Type="http://schemas.openxmlformats.org/officeDocument/2006/relationships/font" Target="fonts/font6.fntdata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1.fntdata"/><Relationship Id="rId5" Type="http://schemas.openxmlformats.org/officeDocument/2006/relationships/slide" Target="slides/slide4.xml"/><Relationship Id="rId15" Type="http://schemas.openxmlformats.org/officeDocument/2006/relationships/font" Target="fonts/font5.fntdata"/><Relationship Id="rId10" Type="http://schemas.openxmlformats.org/officeDocument/2006/relationships/notesMaster" Target="notesMasters/notesMaster1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4.fntdata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s-CO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‹Nº›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86" name="Google Shape;86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15" name="Google Shape;115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3">
          <a:extLst>
            <a:ext uri="{FF2B5EF4-FFF2-40B4-BE49-F238E27FC236}">
              <a16:creationId xmlns:a16="http://schemas.microsoft.com/office/drawing/2014/main" id="{EC571B5C-C39C-1724-2DAE-6118DB668C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5:notes">
            <a:extLst>
              <a:ext uri="{FF2B5EF4-FFF2-40B4-BE49-F238E27FC236}">
                <a16:creationId xmlns:a16="http://schemas.microsoft.com/office/drawing/2014/main" id="{3088AB4E-9811-5850-83E6-4530AD8FAC2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</p:txBody>
      </p:sp>
      <p:sp>
        <p:nvSpPr>
          <p:cNvPr id="125" name="Google Shape;125;p5:notes">
            <a:extLst>
              <a:ext uri="{FF2B5EF4-FFF2-40B4-BE49-F238E27FC236}">
                <a16:creationId xmlns:a16="http://schemas.microsoft.com/office/drawing/2014/main" id="{EF09781E-A1AC-CB70-EFD3-46951E81F96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86658141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3">
          <a:extLst>
            <a:ext uri="{FF2B5EF4-FFF2-40B4-BE49-F238E27FC236}">
              <a16:creationId xmlns:a16="http://schemas.microsoft.com/office/drawing/2014/main" id="{BAD41250-3BE4-82A0-B8E8-5721AC523D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5:notes">
            <a:extLst>
              <a:ext uri="{FF2B5EF4-FFF2-40B4-BE49-F238E27FC236}">
                <a16:creationId xmlns:a16="http://schemas.microsoft.com/office/drawing/2014/main" id="{F7FD80C8-9A31-7F3B-6193-7C324036EDF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</p:txBody>
      </p:sp>
      <p:sp>
        <p:nvSpPr>
          <p:cNvPr id="125" name="Google Shape;125;p5:notes">
            <a:extLst>
              <a:ext uri="{FF2B5EF4-FFF2-40B4-BE49-F238E27FC236}">
                <a16:creationId xmlns:a16="http://schemas.microsoft.com/office/drawing/2014/main" id="{A9E18C3E-3400-0B0A-A075-6E7B716F662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71825596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3">
          <a:extLst>
            <a:ext uri="{FF2B5EF4-FFF2-40B4-BE49-F238E27FC236}">
              <a16:creationId xmlns:a16="http://schemas.microsoft.com/office/drawing/2014/main" id="{BAD41250-3BE4-82A0-B8E8-5721AC523D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5:notes">
            <a:extLst>
              <a:ext uri="{FF2B5EF4-FFF2-40B4-BE49-F238E27FC236}">
                <a16:creationId xmlns:a16="http://schemas.microsoft.com/office/drawing/2014/main" id="{F7FD80C8-9A31-7F3B-6193-7C324036EDF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</p:txBody>
      </p:sp>
      <p:sp>
        <p:nvSpPr>
          <p:cNvPr id="125" name="Google Shape;125;p5:notes">
            <a:extLst>
              <a:ext uri="{FF2B5EF4-FFF2-40B4-BE49-F238E27FC236}">
                <a16:creationId xmlns:a16="http://schemas.microsoft.com/office/drawing/2014/main" id="{A9E18C3E-3400-0B0A-A075-6E7B716F662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4406672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3">
          <a:extLst>
            <a:ext uri="{FF2B5EF4-FFF2-40B4-BE49-F238E27FC236}">
              <a16:creationId xmlns:a16="http://schemas.microsoft.com/office/drawing/2014/main" id="{BC106F21-5B4C-09DD-187C-DEE4FA73E3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5:notes">
            <a:extLst>
              <a:ext uri="{FF2B5EF4-FFF2-40B4-BE49-F238E27FC236}">
                <a16:creationId xmlns:a16="http://schemas.microsoft.com/office/drawing/2014/main" id="{8A45DC08-AAEA-D5F3-F082-F0E60EA59C1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</p:txBody>
      </p:sp>
      <p:sp>
        <p:nvSpPr>
          <p:cNvPr id="125" name="Google Shape;125;p5:notes">
            <a:extLst>
              <a:ext uri="{FF2B5EF4-FFF2-40B4-BE49-F238E27FC236}">
                <a16:creationId xmlns:a16="http://schemas.microsoft.com/office/drawing/2014/main" id="{BBF7DBC8-4628-CDDF-BE5D-F6469DAEC31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56919275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3">
          <a:extLst>
            <a:ext uri="{FF2B5EF4-FFF2-40B4-BE49-F238E27FC236}">
              <a16:creationId xmlns:a16="http://schemas.microsoft.com/office/drawing/2014/main" id="{24E82C90-949C-57D0-66BB-51C750362C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5:notes">
            <a:extLst>
              <a:ext uri="{FF2B5EF4-FFF2-40B4-BE49-F238E27FC236}">
                <a16:creationId xmlns:a16="http://schemas.microsoft.com/office/drawing/2014/main" id="{A3F0FBF4-F2A8-392A-5A21-E502B6782EC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</p:txBody>
      </p:sp>
      <p:sp>
        <p:nvSpPr>
          <p:cNvPr id="125" name="Google Shape;125;p5:notes">
            <a:extLst>
              <a:ext uri="{FF2B5EF4-FFF2-40B4-BE49-F238E27FC236}">
                <a16:creationId xmlns:a16="http://schemas.microsoft.com/office/drawing/2014/main" id="{4C46614D-8682-C29F-87BC-EEA0D5DDA01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90017266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3">
          <a:extLst>
            <a:ext uri="{FF2B5EF4-FFF2-40B4-BE49-F238E27FC236}">
              <a16:creationId xmlns:a16="http://schemas.microsoft.com/office/drawing/2014/main" id="{24E82C90-949C-57D0-66BB-51C750362C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5:notes">
            <a:extLst>
              <a:ext uri="{FF2B5EF4-FFF2-40B4-BE49-F238E27FC236}">
                <a16:creationId xmlns:a16="http://schemas.microsoft.com/office/drawing/2014/main" id="{A3F0FBF4-F2A8-392A-5A21-E502B6782EC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</p:txBody>
      </p:sp>
      <p:sp>
        <p:nvSpPr>
          <p:cNvPr id="125" name="Google Shape;125;p5:notes">
            <a:extLst>
              <a:ext uri="{FF2B5EF4-FFF2-40B4-BE49-F238E27FC236}">
                <a16:creationId xmlns:a16="http://schemas.microsoft.com/office/drawing/2014/main" id="{4C46614D-8682-C29F-87BC-EEA0D5DDA01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4542494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n blanco" type="blank">
  <p:cSld name="BLANK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1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1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a de título" type="title">
  <p:cSld name="TITLE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14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Play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14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22" name="Google Shape;22;p1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1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" name="Google Shape;24;p1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objetos" type="obj">
  <p:cSld name="OBJECT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1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15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8" name="Google Shape;28;p1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1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1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ncabezado de sección" type="secHead">
  <p:cSld name="SECTION_HEADER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16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Play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16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57575"/>
              </a:buClr>
              <a:buSzPts val="2400"/>
              <a:buNone/>
              <a:defRPr sz="2400">
                <a:solidFill>
                  <a:srgbClr val="757575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2000"/>
              <a:buNone/>
              <a:defRPr sz="2000">
                <a:solidFill>
                  <a:srgbClr val="757575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 sz="1800">
                <a:solidFill>
                  <a:srgbClr val="757575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9pPr>
          </a:lstStyle>
          <a:p>
            <a:endParaRPr/>
          </a:p>
        </p:txBody>
      </p:sp>
      <p:sp>
        <p:nvSpPr>
          <p:cNvPr id="34" name="Google Shape;34;p1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1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1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os objetos" type="twoObj">
  <p:cSld name="TWO_OBJECTS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1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17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" name="Google Shape;40;p17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1" name="Google Shape;41;p1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1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1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ación" type="twoTxTwoObj">
  <p:cSld name="TWO_OBJECTS_WITH_TEXT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8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6" name="Google Shape;46;p18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7" name="Google Shape;47;p18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8" name="Google Shape;48;p18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9" name="Google Shape;49;p18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0" name="Google Shape;50;p1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1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1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olo el título" type="titleOnly">
  <p:cSld name="TITLE_ONLY"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5" name="Google Shape;55;p1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1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1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ido con título" type="objTx">
  <p:cSld name="OBJECT_WITH_CAPTION_TEX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2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20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61" name="Google Shape;61;p20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2" name="Google Shape;62;p2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2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2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n con título" type="picTx">
  <p:cSld name="PICTURE_WITH_CAPTION_TEX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21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21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21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9" name="Google Shape;69;p2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2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2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texto vertical" type="vertTx">
  <p:cSld name="VERTICAL_TEX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2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22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5" name="Google Shape;75;p2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2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2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vertical y texto" type="vertTitleAndTx">
  <p:cSld name="VERTICAL_TITLE_AND_VERTICAL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23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23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1" name="Google Shape;81;p2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2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2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  <a:defRPr sz="4400" b="0" i="0" u="none" strike="noStrike" cap="none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" name="Google Shape;11;p1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2" name="Google Shape;12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3" name="Google Shape;13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4" name="Google Shape;14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microsoft.com/office/2007/relationships/hdphoto" Target="../media/hdphoto1.wdp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microsoft.com/office/2007/relationships/hdphoto" Target="../media/hdphoto1.wdp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microsoft.com/office/2007/relationships/hdphoto" Target="../media/hdphoto1.wdp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microsoft.com/office/2007/relationships/hdphoto" Target="../media/hdphoto1.wdp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microsoft.com/office/2007/relationships/hdphoto" Target="../media/hdphoto1.wdp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microsoft.com/office/2007/relationships/hdphoto" Target="../media/hdphoto1.wdp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8" name="Google Shape;88;p1"/>
          <p:cNvGrpSpPr/>
          <p:nvPr/>
        </p:nvGrpSpPr>
        <p:grpSpPr>
          <a:xfrm>
            <a:off x="0" y="0"/>
            <a:ext cx="12192000" cy="4962277"/>
            <a:chOff x="0" y="0"/>
            <a:chExt cx="12192000" cy="4962277"/>
          </a:xfrm>
        </p:grpSpPr>
        <p:sp>
          <p:nvSpPr>
            <p:cNvPr id="89" name="Google Shape;89;p1"/>
            <p:cNvSpPr/>
            <p:nvPr/>
          </p:nvSpPr>
          <p:spPr>
            <a:xfrm>
              <a:off x="0" y="0"/>
              <a:ext cx="6020656" cy="328774"/>
            </a:xfrm>
            <a:prstGeom prst="rect">
              <a:avLst/>
            </a:prstGeom>
            <a:solidFill>
              <a:srgbClr val="9BBD9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0" name="Google Shape;90;p1"/>
            <p:cNvSpPr/>
            <p:nvPr/>
          </p:nvSpPr>
          <p:spPr>
            <a:xfrm>
              <a:off x="6226139" y="0"/>
              <a:ext cx="5965861" cy="328774"/>
            </a:xfrm>
            <a:prstGeom prst="rect">
              <a:avLst/>
            </a:prstGeom>
            <a:solidFill>
              <a:srgbClr val="FFFF7E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91" name="Google Shape;91;p1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4504806" y="1895723"/>
              <a:ext cx="3182388" cy="3066554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7" name="Google Shape;117;p4"/>
          <p:cNvGrpSpPr/>
          <p:nvPr/>
        </p:nvGrpSpPr>
        <p:grpSpPr>
          <a:xfrm>
            <a:off x="0" y="354598"/>
            <a:ext cx="12192000" cy="6292782"/>
            <a:chOff x="0" y="354598"/>
            <a:chExt cx="12192000" cy="6292782"/>
          </a:xfrm>
        </p:grpSpPr>
        <p:sp>
          <p:nvSpPr>
            <p:cNvPr id="118" name="Google Shape;118;p4"/>
            <p:cNvSpPr/>
            <p:nvPr/>
          </p:nvSpPr>
          <p:spPr>
            <a:xfrm>
              <a:off x="0" y="2275589"/>
              <a:ext cx="12192000" cy="2352782"/>
            </a:xfrm>
            <a:prstGeom prst="rect">
              <a:avLst/>
            </a:prstGeom>
            <a:solidFill>
              <a:srgbClr val="275316"/>
            </a:solidFill>
            <a:ln w="19050" cap="flat" cmpd="sng">
              <a:solidFill>
                <a:srgbClr val="0F465E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9" name="Google Shape;119;p4"/>
            <p:cNvSpPr txBox="1"/>
            <p:nvPr/>
          </p:nvSpPr>
          <p:spPr>
            <a:xfrm>
              <a:off x="1634159" y="3098037"/>
              <a:ext cx="8923682" cy="70788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000"/>
                <a:buFont typeface="Arial"/>
                <a:buNone/>
              </a:pPr>
              <a:r>
                <a:rPr lang="es-CO" sz="4000" b="1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Gestión Directiva</a:t>
              </a:r>
              <a:endParaRPr sz="40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0" name="Google Shape;120;p4"/>
            <p:cNvSpPr/>
            <p:nvPr/>
          </p:nvSpPr>
          <p:spPr>
            <a:xfrm>
              <a:off x="3041148" y="6529226"/>
              <a:ext cx="5965861" cy="118154"/>
            </a:xfrm>
            <a:prstGeom prst="rect">
              <a:avLst/>
            </a:prstGeom>
            <a:solidFill>
              <a:srgbClr val="FFFF7E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1" name="Google Shape;121;p4"/>
            <p:cNvSpPr txBox="1"/>
            <p:nvPr/>
          </p:nvSpPr>
          <p:spPr>
            <a:xfrm>
              <a:off x="3099353" y="4649311"/>
              <a:ext cx="5993400" cy="1631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Arial"/>
                <a:buNone/>
              </a:pPr>
              <a:r>
                <a:rPr lang="es-CO" sz="2000" b="1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Anyi Yurley Sánchez Londoño, Lic</a:t>
              </a:r>
              <a:endParaRPr sz="2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Arial"/>
                <a:buNone/>
              </a:pPr>
              <a:r>
                <a:rPr lang="es-CO" sz="2000" b="1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Fanery Cabrera Ramírez</a:t>
              </a:r>
              <a:endParaRPr sz="2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Arial"/>
                <a:buNone/>
              </a:pPr>
              <a:endParaRPr sz="2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Arial"/>
                <a:buNone/>
              </a:pPr>
              <a:r>
                <a:rPr lang="es-CO" sz="20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Coordinadora, Tutora PTAFI 3.0 y Auxiliar Administrativa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Arial"/>
                <a:buNone/>
              </a:pPr>
              <a:r>
                <a:rPr lang="es-CO" sz="20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28 de febrero 2025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122" name="Google Shape;122;p4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10202239" y="354598"/>
              <a:ext cx="1584344" cy="1526677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6">
          <a:extLst>
            <a:ext uri="{FF2B5EF4-FFF2-40B4-BE49-F238E27FC236}">
              <a16:creationId xmlns:a16="http://schemas.microsoft.com/office/drawing/2014/main" id="{7A0FDB87-60C1-36BA-E216-2BEDA102D5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8" name="Google Shape;128;p5">
            <a:extLst>
              <a:ext uri="{FF2B5EF4-FFF2-40B4-BE49-F238E27FC236}">
                <a16:creationId xmlns:a16="http://schemas.microsoft.com/office/drawing/2014/main" id="{59120C1B-156B-7D0E-CBF0-BC22303DFE79}"/>
              </a:ext>
            </a:extLst>
          </p:cNvPr>
          <p:cNvGrpSpPr/>
          <p:nvPr/>
        </p:nvGrpSpPr>
        <p:grpSpPr>
          <a:xfrm>
            <a:off x="0" y="828642"/>
            <a:ext cx="12192001" cy="6029358"/>
            <a:chOff x="0" y="828642"/>
            <a:chExt cx="12192001" cy="6029358"/>
          </a:xfrm>
        </p:grpSpPr>
        <p:sp>
          <p:nvSpPr>
            <p:cNvPr id="130" name="Google Shape;130;p5">
              <a:extLst>
                <a:ext uri="{FF2B5EF4-FFF2-40B4-BE49-F238E27FC236}">
                  <a16:creationId xmlns:a16="http://schemas.microsoft.com/office/drawing/2014/main" id="{3C0ABF92-AF1F-A6F8-BB9D-03BA315CB0A0}"/>
                </a:ext>
              </a:extLst>
            </p:cNvPr>
            <p:cNvSpPr/>
            <p:nvPr/>
          </p:nvSpPr>
          <p:spPr>
            <a:xfrm>
              <a:off x="30819" y="828643"/>
              <a:ext cx="5188453" cy="198773"/>
            </a:xfrm>
            <a:prstGeom prst="rect">
              <a:avLst/>
            </a:prstGeom>
            <a:solidFill>
              <a:srgbClr val="9BBD9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1" name="Google Shape;131;p5">
              <a:extLst>
                <a:ext uri="{FF2B5EF4-FFF2-40B4-BE49-F238E27FC236}">
                  <a16:creationId xmlns:a16="http://schemas.microsoft.com/office/drawing/2014/main" id="{4D9B023C-B373-F88A-6DB3-190BF4998ADA}"/>
                </a:ext>
              </a:extLst>
            </p:cNvPr>
            <p:cNvSpPr/>
            <p:nvPr/>
          </p:nvSpPr>
          <p:spPr>
            <a:xfrm>
              <a:off x="5219272" y="828642"/>
              <a:ext cx="5188453" cy="198773"/>
            </a:xfrm>
            <a:prstGeom prst="rect">
              <a:avLst/>
            </a:prstGeom>
            <a:solidFill>
              <a:srgbClr val="FFFF7E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2" name="Google Shape;132;p5">
              <a:extLst>
                <a:ext uri="{FF2B5EF4-FFF2-40B4-BE49-F238E27FC236}">
                  <a16:creationId xmlns:a16="http://schemas.microsoft.com/office/drawing/2014/main" id="{7E484581-F67F-0B3A-EE1E-B0736FD31C05}"/>
                </a:ext>
              </a:extLst>
            </p:cNvPr>
            <p:cNvSpPr/>
            <p:nvPr/>
          </p:nvSpPr>
          <p:spPr>
            <a:xfrm>
              <a:off x="0" y="6529226"/>
              <a:ext cx="6123398" cy="328774"/>
            </a:xfrm>
            <a:prstGeom prst="rect">
              <a:avLst/>
            </a:prstGeom>
            <a:solidFill>
              <a:srgbClr val="9BBD9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3" name="Google Shape;133;p5">
              <a:extLst>
                <a:ext uri="{FF2B5EF4-FFF2-40B4-BE49-F238E27FC236}">
                  <a16:creationId xmlns:a16="http://schemas.microsoft.com/office/drawing/2014/main" id="{2EF1EA4B-8D91-D7EB-4D2B-73CDA357BBA7}"/>
                </a:ext>
              </a:extLst>
            </p:cNvPr>
            <p:cNvSpPr/>
            <p:nvPr/>
          </p:nvSpPr>
          <p:spPr>
            <a:xfrm>
              <a:off x="6123399" y="6529226"/>
              <a:ext cx="6068602" cy="328774"/>
            </a:xfrm>
            <a:prstGeom prst="rect">
              <a:avLst/>
            </a:prstGeom>
            <a:solidFill>
              <a:srgbClr val="FFFF7E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4" name="CuadroTexto 3">
            <a:extLst>
              <a:ext uri="{FF2B5EF4-FFF2-40B4-BE49-F238E27FC236}">
                <a16:creationId xmlns:a16="http://schemas.microsoft.com/office/drawing/2014/main" id="{BA68A435-C43D-0716-A085-29EBC040F40D}"/>
              </a:ext>
            </a:extLst>
          </p:cNvPr>
          <p:cNvSpPr txBox="1"/>
          <p:nvPr/>
        </p:nvSpPr>
        <p:spPr>
          <a:xfrm>
            <a:off x="1076632" y="191729"/>
            <a:ext cx="933109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800" b="1" i="1" dirty="0">
                <a:solidFill>
                  <a:srgbClr val="002060"/>
                </a:solidFill>
              </a:rPr>
              <a:t>PLANES, PROGRAMAS Y PROYECTOS ARTICULADOS CON OTRAS ENTIDADES O </a:t>
            </a:r>
            <a:r>
              <a:rPr lang="es-ES" sz="1800" b="1" i="1" dirty="0" smtClean="0">
                <a:solidFill>
                  <a:srgbClr val="002060"/>
                </a:solidFill>
              </a:rPr>
              <a:t>SECTORES</a:t>
            </a:r>
            <a:endParaRPr lang="es-CO" sz="1800" i="1" dirty="0">
              <a:solidFill>
                <a:srgbClr val="002060"/>
              </a:solidFill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2630298F-FBC4-D3B9-365C-F4AFF91A1477}"/>
              </a:ext>
            </a:extLst>
          </p:cNvPr>
          <p:cNvSpPr txBox="1"/>
          <p:nvPr/>
        </p:nvSpPr>
        <p:spPr>
          <a:xfrm>
            <a:off x="30819" y="1751972"/>
            <a:ext cx="6637836" cy="21185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s-ES" sz="1800" b="1" dirty="0" smtClean="0"/>
              <a:t>COMFACA:</a:t>
            </a:r>
            <a:r>
              <a:rPr lang="es-ES" sz="1800" dirty="0" smtClean="0"/>
              <a:t> vinculación </a:t>
            </a:r>
            <a:r>
              <a:rPr lang="es-ES" sz="1800" dirty="0"/>
              <a:t>de un instructor en actividades extracurriculares, específicamente en el programa de entrenamiento de fútbol en </a:t>
            </a:r>
            <a:r>
              <a:rPr lang="es-ES" sz="1800" dirty="0" err="1"/>
              <a:t>contrajornada</a:t>
            </a:r>
            <a:r>
              <a:rPr lang="es-ES" sz="1800" dirty="0"/>
              <a:t> sede Central, el cual busca mejorar la calidad educativa y complementar la formación académica de 40 estudiantes. </a:t>
            </a:r>
            <a:endParaRPr lang="es-CO" sz="1800" dirty="0"/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FC44A607-9663-F9CC-EAA7-75D5BC14CE69}"/>
              </a:ext>
            </a:extLst>
          </p:cNvPr>
          <p:cNvSpPr txBox="1"/>
          <p:nvPr/>
        </p:nvSpPr>
        <p:spPr>
          <a:xfrm>
            <a:off x="30819" y="4389609"/>
            <a:ext cx="6717119" cy="17030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s-ES" sz="1800" b="1" dirty="0"/>
              <a:t>3 </a:t>
            </a:r>
            <a:r>
              <a:rPr lang="es-ES" sz="1800" b="1" dirty="0" smtClean="0"/>
              <a:t>E</a:t>
            </a:r>
            <a:r>
              <a:rPr lang="es-ES" sz="1800" b="1" dirty="0" smtClean="0"/>
              <a:t>ditores</a:t>
            </a:r>
            <a:r>
              <a:rPr lang="es-ES" sz="1800" dirty="0" smtClean="0"/>
              <a:t>:  </a:t>
            </a:r>
            <a:r>
              <a:rPr lang="es-ES" sz="1800" dirty="0"/>
              <a:t>convenio para fortalecer el desempeño en las Pruebas </a:t>
            </a:r>
            <a:r>
              <a:rPr lang="es-ES" sz="1800" b="1" dirty="0"/>
              <a:t>SABER 11</a:t>
            </a:r>
            <a:r>
              <a:rPr lang="es-ES" sz="1800" dirty="0"/>
              <a:t>. Brinda material y acompañamiento académico para mejorar las competencias de los estudiantes</a:t>
            </a:r>
            <a:r>
              <a:rPr lang="es-ES" sz="1800" dirty="0" smtClean="0"/>
              <a:t>.</a:t>
            </a:r>
            <a:endParaRPr lang="es-CO" sz="1800" dirty="0"/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79E98920-B040-DA39-9062-069AA92E366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88223" y="1167415"/>
            <a:ext cx="3714142" cy="278560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36E3DC07-0CD4-02B0-DB2B-B57876380DA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27028" y="3984000"/>
            <a:ext cx="3359199" cy="251424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3" name="Imagen 12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6227" y="310502"/>
            <a:ext cx="1235051" cy="12350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90022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6">
          <a:extLst>
            <a:ext uri="{FF2B5EF4-FFF2-40B4-BE49-F238E27FC236}">
              <a16:creationId xmlns:a16="http://schemas.microsoft.com/office/drawing/2014/main" id="{EA2E318C-2BBE-F835-8D6B-5D41F5C1D8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8" name="Google Shape;128;p5">
            <a:extLst>
              <a:ext uri="{FF2B5EF4-FFF2-40B4-BE49-F238E27FC236}">
                <a16:creationId xmlns:a16="http://schemas.microsoft.com/office/drawing/2014/main" id="{06F18721-3573-5F76-8BB8-20DD553C8742}"/>
              </a:ext>
            </a:extLst>
          </p:cNvPr>
          <p:cNvGrpSpPr/>
          <p:nvPr/>
        </p:nvGrpSpPr>
        <p:grpSpPr>
          <a:xfrm>
            <a:off x="0" y="354599"/>
            <a:ext cx="12192001" cy="6503401"/>
            <a:chOff x="0" y="354599"/>
            <a:chExt cx="12192001" cy="6503401"/>
          </a:xfrm>
        </p:grpSpPr>
        <p:pic>
          <p:nvPicPr>
            <p:cNvPr id="129" name="Google Shape;129;p5">
              <a:extLst>
                <a:ext uri="{FF2B5EF4-FFF2-40B4-BE49-F238E27FC236}">
                  <a16:creationId xmlns:a16="http://schemas.microsoft.com/office/drawing/2014/main" id="{0B4B693F-B45B-954D-690E-8410702AD92D}"/>
                </a:ext>
              </a:extLst>
            </p:cNvPr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10640033" y="354599"/>
              <a:ext cx="1218468" cy="1174118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30" name="Google Shape;130;p5">
              <a:extLst>
                <a:ext uri="{FF2B5EF4-FFF2-40B4-BE49-F238E27FC236}">
                  <a16:creationId xmlns:a16="http://schemas.microsoft.com/office/drawing/2014/main" id="{5F85A73C-74F4-09CB-06B9-CEA7D073DAD2}"/>
                </a:ext>
              </a:extLst>
            </p:cNvPr>
            <p:cNvSpPr/>
            <p:nvPr/>
          </p:nvSpPr>
          <p:spPr>
            <a:xfrm>
              <a:off x="30819" y="828643"/>
              <a:ext cx="5188453" cy="198773"/>
            </a:xfrm>
            <a:prstGeom prst="rect">
              <a:avLst/>
            </a:prstGeom>
            <a:solidFill>
              <a:srgbClr val="9BBD9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1" name="Google Shape;131;p5">
              <a:extLst>
                <a:ext uri="{FF2B5EF4-FFF2-40B4-BE49-F238E27FC236}">
                  <a16:creationId xmlns:a16="http://schemas.microsoft.com/office/drawing/2014/main" id="{7369F597-BFE3-2DD6-EC5A-5752806A1310}"/>
                </a:ext>
              </a:extLst>
            </p:cNvPr>
            <p:cNvSpPr/>
            <p:nvPr/>
          </p:nvSpPr>
          <p:spPr>
            <a:xfrm>
              <a:off x="5219272" y="828642"/>
              <a:ext cx="5188453" cy="198773"/>
            </a:xfrm>
            <a:prstGeom prst="rect">
              <a:avLst/>
            </a:prstGeom>
            <a:solidFill>
              <a:srgbClr val="FFFF7E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2" name="Google Shape;132;p5">
              <a:extLst>
                <a:ext uri="{FF2B5EF4-FFF2-40B4-BE49-F238E27FC236}">
                  <a16:creationId xmlns:a16="http://schemas.microsoft.com/office/drawing/2014/main" id="{8B8E0509-CFB8-93A5-B871-FC36CCC4189E}"/>
                </a:ext>
              </a:extLst>
            </p:cNvPr>
            <p:cNvSpPr/>
            <p:nvPr/>
          </p:nvSpPr>
          <p:spPr>
            <a:xfrm>
              <a:off x="0" y="6529226"/>
              <a:ext cx="6123398" cy="328774"/>
            </a:xfrm>
            <a:prstGeom prst="rect">
              <a:avLst/>
            </a:prstGeom>
            <a:solidFill>
              <a:srgbClr val="9BBD9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3" name="Google Shape;133;p5">
              <a:extLst>
                <a:ext uri="{FF2B5EF4-FFF2-40B4-BE49-F238E27FC236}">
                  <a16:creationId xmlns:a16="http://schemas.microsoft.com/office/drawing/2014/main" id="{B2331F40-1438-780C-B29B-CACE42C8D904}"/>
                </a:ext>
              </a:extLst>
            </p:cNvPr>
            <p:cNvSpPr/>
            <p:nvPr/>
          </p:nvSpPr>
          <p:spPr>
            <a:xfrm>
              <a:off x="6123399" y="6529226"/>
              <a:ext cx="6068602" cy="328774"/>
            </a:xfrm>
            <a:prstGeom prst="rect">
              <a:avLst/>
            </a:prstGeom>
            <a:solidFill>
              <a:srgbClr val="FFFF7E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4" name="CuadroTexto 3">
            <a:extLst>
              <a:ext uri="{FF2B5EF4-FFF2-40B4-BE49-F238E27FC236}">
                <a16:creationId xmlns:a16="http://schemas.microsoft.com/office/drawing/2014/main" id="{954E2FCD-C288-777A-A89A-1C4DBCFDF341}"/>
              </a:ext>
            </a:extLst>
          </p:cNvPr>
          <p:cNvSpPr txBox="1"/>
          <p:nvPr/>
        </p:nvSpPr>
        <p:spPr>
          <a:xfrm>
            <a:off x="1076632" y="191729"/>
            <a:ext cx="933109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800" b="1" i="1" dirty="0">
                <a:solidFill>
                  <a:srgbClr val="002060"/>
                </a:solidFill>
              </a:rPr>
              <a:t>PLANES, PROGRAMAS Y PROYECTOS ARTICULADOS CON OTRAS ENTIDADES O </a:t>
            </a:r>
            <a:r>
              <a:rPr lang="es-ES" sz="1800" b="1" i="1" dirty="0" smtClean="0">
                <a:solidFill>
                  <a:srgbClr val="002060"/>
                </a:solidFill>
              </a:rPr>
              <a:t>SECTORES</a:t>
            </a:r>
            <a:endParaRPr lang="es-CO" sz="1800" dirty="0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F4043CEB-5CB8-1F2B-7501-B72AA492C1FA}"/>
              </a:ext>
            </a:extLst>
          </p:cNvPr>
          <p:cNvSpPr txBox="1"/>
          <p:nvPr/>
        </p:nvSpPr>
        <p:spPr>
          <a:xfrm>
            <a:off x="5219272" y="2009361"/>
            <a:ext cx="6123398" cy="16135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s-CO" sz="1700" b="1" dirty="0"/>
              <a:t>Universidad de la Amazonia:</a:t>
            </a:r>
            <a:r>
              <a:rPr lang="es-CO" sz="1700" dirty="0"/>
              <a:t> vinculación de estudiantes en práctica de </a:t>
            </a:r>
            <a:r>
              <a:rPr lang="es-CO" sz="1700" dirty="0" smtClean="0"/>
              <a:t>licenciatura </a:t>
            </a:r>
            <a:r>
              <a:rPr lang="es-CO" sz="1700" dirty="0"/>
              <a:t>en Matemáticas, Educación Física, Pedagogía Infantil y Educación Artística, </a:t>
            </a:r>
            <a:r>
              <a:rPr lang="es-CO" sz="1700" dirty="0" smtClean="0"/>
              <a:t>licenciatura en Inglés.</a:t>
            </a:r>
            <a:endParaRPr lang="es-CO" sz="1700" dirty="0"/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CBC83C82-DA60-7E3D-9FBC-5067F0655CFD}"/>
              </a:ext>
            </a:extLst>
          </p:cNvPr>
          <p:cNvSpPr txBox="1"/>
          <p:nvPr/>
        </p:nvSpPr>
        <p:spPr>
          <a:xfrm>
            <a:off x="5219272" y="4160858"/>
            <a:ext cx="622032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s-ES" sz="1700" b="1" dirty="0"/>
              <a:t>El programa Artes para la </a:t>
            </a:r>
            <a:r>
              <a:rPr lang="es-ES" sz="1700" b="1" dirty="0" smtClean="0"/>
              <a:t>Paz-UPTC: </a:t>
            </a:r>
            <a:r>
              <a:rPr lang="es-ES" sz="1700" dirty="0" smtClean="0"/>
              <a:t>Participaron </a:t>
            </a:r>
            <a:r>
              <a:rPr lang="es-ES" sz="1700" dirty="0"/>
              <a:t>80 estudiantes en aula y 35 estudiantes en banda.</a:t>
            </a:r>
            <a:endParaRPr lang="es-CO" sz="1700" b="1" dirty="0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CD89F0EA-4A08-A89C-28A8-F37D77CB91E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7433" y="4294836"/>
            <a:ext cx="2829292" cy="212196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0BBD4CCA-E788-2DD2-1367-C5BD879B786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51117" y="3555978"/>
            <a:ext cx="2868155" cy="215111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4" name="Imagen 13"/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6227" y="310502"/>
            <a:ext cx="1235051" cy="12350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0956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6">
          <a:extLst>
            <a:ext uri="{FF2B5EF4-FFF2-40B4-BE49-F238E27FC236}">
              <a16:creationId xmlns:a16="http://schemas.microsoft.com/office/drawing/2014/main" id="{EA2E318C-2BBE-F835-8D6B-5D41F5C1D8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8" name="Google Shape;128;p5">
            <a:extLst>
              <a:ext uri="{FF2B5EF4-FFF2-40B4-BE49-F238E27FC236}">
                <a16:creationId xmlns:a16="http://schemas.microsoft.com/office/drawing/2014/main" id="{06F18721-3573-5F76-8BB8-20DD553C8742}"/>
              </a:ext>
            </a:extLst>
          </p:cNvPr>
          <p:cNvGrpSpPr/>
          <p:nvPr/>
        </p:nvGrpSpPr>
        <p:grpSpPr>
          <a:xfrm>
            <a:off x="0" y="354599"/>
            <a:ext cx="12192001" cy="6503401"/>
            <a:chOff x="0" y="354599"/>
            <a:chExt cx="12192001" cy="6503401"/>
          </a:xfrm>
        </p:grpSpPr>
        <p:pic>
          <p:nvPicPr>
            <p:cNvPr id="129" name="Google Shape;129;p5">
              <a:extLst>
                <a:ext uri="{FF2B5EF4-FFF2-40B4-BE49-F238E27FC236}">
                  <a16:creationId xmlns:a16="http://schemas.microsoft.com/office/drawing/2014/main" id="{0B4B693F-B45B-954D-690E-8410702AD92D}"/>
                </a:ext>
              </a:extLst>
            </p:cNvPr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10640033" y="354599"/>
              <a:ext cx="1218468" cy="1174118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30" name="Google Shape;130;p5">
              <a:extLst>
                <a:ext uri="{FF2B5EF4-FFF2-40B4-BE49-F238E27FC236}">
                  <a16:creationId xmlns:a16="http://schemas.microsoft.com/office/drawing/2014/main" id="{5F85A73C-74F4-09CB-06B9-CEA7D073DAD2}"/>
                </a:ext>
              </a:extLst>
            </p:cNvPr>
            <p:cNvSpPr/>
            <p:nvPr/>
          </p:nvSpPr>
          <p:spPr>
            <a:xfrm>
              <a:off x="30819" y="828643"/>
              <a:ext cx="5188453" cy="198773"/>
            </a:xfrm>
            <a:prstGeom prst="rect">
              <a:avLst/>
            </a:prstGeom>
            <a:solidFill>
              <a:srgbClr val="9BBD9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1" name="Google Shape;131;p5">
              <a:extLst>
                <a:ext uri="{FF2B5EF4-FFF2-40B4-BE49-F238E27FC236}">
                  <a16:creationId xmlns:a16="http://schemas.microsoft.com/office/drawing/2014/main" id="{7369F597-BFE3-2DD6-EC5A-5752806A1310}"/>
                </a:ext>
              </a:extLst>
            </p:cNvPr>
            <p:cNvSpPr/>
            <p:nvPr/>
          </p:nvSpPr>
          <p:spPr>
            <a:xfrm>
              <a:off x="5219272" y="828642"/>
              <a:ext cx="5188453" cy="198773"/>
            </a:xfrm>
            <a:prstGeom prst="rect">
              <a:avLst/>
            </a:prstGeom>
            <a:solidFill>
              <a:srgbClr val="FFFF7E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2" name="Google Shape;132;p5">
              <a:extLst>
                <a:ext uri="{FF2B5EF4-FFF2-40B4-BE49-F238E27FC236}">
                  <a16:creationId xmlns:a16="http://schemas.microsoft.com/office/drawing/2014/main" id="{8B8E0509-CFB8-93A5-B871-FC36CCC4189E}"/>
                </a:ext>
              </a:extLst>
            </p:cNvPr>
            <p:cNvSpPr/>
            <p:nvPr/>
          </p:nvSpPr>
          <p:spPr>
            <a:xfrm>
              <a:off x="0" y="6529226"/>
              <a:ext cx="6123398" cy="328774"/>
            </a:xfrm>
            <a:prstGeom prst="rect">
              <a:avLst/>
            </a:prstGeom>
            <a:solidFill>
              <a:srgbClr val="9BBD9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3" name="Google Shape;133;p5">
              <a:extLst>
                <a:ext uri="{FF2B5EF4-FFF2-40B4-BE49-F238E27FC236}">
                  <a16:creationId xmlns:a16="http://schemas.microsoft.com/office/drawing/2014/main" id="{B2331F40-1438-780C-B29B-CACE42C8D904}"/>
                </a:ext>
              </a:extLst>
            </p:cNvPr>
            <p:cNvSpPr/>
            <p:nvPr/>
          </p:nvSpPr>
          <p:spPr>
            <a:xfrm>
              <a:off x="6123399" y="6529226"/>
              <a:ext cx="6068602" cy="328774"/>
            </a:xfrm>
            <a:prstGeom prst="rect">
              <a:avLst/>
            </a:prstGeom>
            <a:solidFill>
              <a:srgbClr val="FFFF7E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4" name="CuadroTexto 3">
            <a:extLst>
              <a:ext uri="{FF2B5EF4-FFF2-40B4-BE49-F238E27FC236}">
                <a16:creationId xmlns:a16="http://schemas.microsoft.com/office/drawing/2014/main" id="{954E2FCD-C288-777A-A89A-1C4DBCFDF341}"/>
              </a:ext>
            </a:extLst>
          </p:cNvPr>
          <p:cNvSpPr txBox="1"/>
          <p:nvPr/>
        </p:nvSpPr>
        <p:spPr>
          <a:xfrm>
            <a:off x="1076632" y="191729"/>
            <a:ext cx="933109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800" b="1" i="1" dirty="0">
                <a:solidFill>
                  <a:srgbClr val="002060"/>
                </a:solidFill>
              </a:rPr>
              <a:t>PLANES, PROGRAMAS Y PROYECTOS ARTICULADOS CON OTRAS ENTIDADES O </a:t>
            </a:r>
            <a:r>
              <a:rPr lang="es-ES" sz="1800" b="1" i="1" dirty="0" smtClean="0">
                <a:solidFill>
                  <a:srgbClr val="002060"/>
                </a:solidFill>
              </a:rPr>
              <a:t>SECTORES</a:t>
            </a:r>
            <a:endParaRPr lang="es-CO" sz="1800" dirty="0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F4043CEB-5CB8-1F2B-7501-B72AA492C1FA}"/>
              </a:ext>
            </a:extLst>
          </p:cNvPr>
          <p:cNvSpPr txBox="1"/>
          <p:nvPr/>
        </p:nvSpPr>
        <p:spPr>
          <a:xfrm>
            <a:off x="4995687" y="3259049"/>
            <a:ext cx="6123398" cy="8771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s-ES" sz="1700" b="1" dirty="0"/>
              <a:t>Asociaciones de Hogares Sí a la Vida</a:t>
            </a:r>
            <a:r>
              <a:rPr lang="es-CO" sz="1700" b="1" dirty="0" smtClean="0"/>
              <a:t>:</a:t>
            </a:r>
            <a:r>
              <a:rPr lang="es-CO" sz="1700" dirty="0"/>
              <a:t> Jornadas Deportivas Escolares Complementarias</a:t>
            </a:r>
            <a:endParaRPr lang="es-CO" sz="1700" dirty="0"/>
          </a:p>
        </p:txBody>
      </p:sp>
      <p:pic>
        <p:nvPicPr>
          <p:cNvPr id="14" name="Imagen 13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6227" y="310502"/>
            <a:ext cx="1235051" cy="1235051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76632" y="1331264"/>
            <a:ext cx="3359130" cy="2527746"/>
          </a:xfrm>
          <a:prstGeom prst="rect">
            <a:avLst/>
          </a:prstGeom>
          <a:effectLst>
            <a:softEdge rad="114300"/>
          </a:effectLst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77048" y="3971147"/>
            <a:ext cx="3158297" cy="2368723"/>
          </a:xfrm>
          <a:prstGeom prst="rect">
            <a:avLst/>
          </a:prstGeom>
          <a:effectLst>
            <a:softEdge rad="63500"/>
          </a:effectLst>
        </p:spPr>
      </p:pic>
    </p:spTree>
    <p:extLst>
      <p:ext uri="{BB962C8B-B14F-4D97-AF65-F5344CB8AC3E}">
        <p14:creationId xmlns:p14="http://schemas.microsoft.com/office/powerpoint/2010/main" val="38416613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6">
          <a:extLst>
            <a:ext uri="{FF2B5EF4-FFF2-40B4-BE49-F238E27FC236}">
              <a16:creationId xmlns:a16="http://schemas.microsoft.com/office/drawing/2014/main" id="{9231FD49-A55B-C935-28B1-161EDE641E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8" name="Google Shape;128;p5">
            <a:extLst>
              <a:ext uri="{FF2B5EF4-FFF2-40B4-BE49-F238E27FC236}">
                <a16:creationId xmlns:a16="http://schemas.microsoft.com/office/drawing/2014/main" id="{6B99BC43-4355-7826-8B49-A472FE2238E9}"/>
              </a:ext>
            </a:extLst>
          </p:cNvPr>
          <p:cNvGrpSpPr/>
          <p:nvPr/>
        </p:nvGrpSpPr>
        <p:grpSpPr>
          <a:xfrm>
            <a:off x="0" y="354599"/>
            <a:ext cx="12192001" cy="6503401"/>
            <a:chOff x="0" y="354599"/>
            <a:chExt cx="12192001" cy="6503401"/>
          </a:xfrm>
        </p:grpSpPr>
        <p:pic>
          <p:nvPicPr>
            <p:cNvPr id="129" name="Google Shape;129;p5">
              <a:extLst>
                <a:ext uri="{FF2B5EF4-FFF2-40B4-BE49-F238E27FC236}">
                  <a16:creationId xmlns:a16="http://schemas.microsoft.com/office/drawing/2014/main" id="{48CE2A30-A53E-1620-106B-60E3B1083A0F}"/>
                </a:ext>
              </a:extLst>
            </p:cNvPr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10640033" y="354599"/>
              <a:ext cx="1218468" cy="1174118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30" name="Google Shape;130;p5">
              <a:extLst>
                <a:ext uri="{FF2B5EF4-FFF2-40B4-BE49-F238E27FC236}">
                  <a16:creationId xmlns:a16="http://schemas.microsoft.com/office/drawing/2014/main" id="{E3EDCE8A-38D7-2FBF-90E0-8CE2725478BB}"/>
                </a:ext>
              </a:extLst>
            </p:cNvPr>
            <p:cNvSpPr/>
            <p:nvPr/>
          </p:nvSpPr>
          <p:spPr>
            <a:xfrm>
              <a:off x="30819" y="828643"/>
              <a:ext cx="5188453" cy="198773"/>
            </a:xfrm>
            <a:prstGeom prst="rect">
              <a:avLst/>
            </a:prstGeom>
            <a:solidFill>
              <a:srgbClr val="9BBD9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1" name="Google Shape;131;p5">
              <a:extLst>
                <a:ext uri="{FF2B5EF4-FFF2-40B4-BE49-F238E27FC236}">
                  <a16:creationId xmlns:a16="http://schemas.microsoft.com/office/drawing/2014/main" id="{38E4767B-B9D3-1901-FDEA-DE0D3CC2B4B2}"/>
                </a:ext>
              </a:extLst>
            </p:cNvPr>
            <p:cNvSpPr/>
            <p:nvPr/>
          </p:nvSpPr>
          <p:spPr>
            <a:xfrm>
              <a:off x="5219272" y="828642"/>
              <a:ext cx="5188453" cy="198773"/>
            </a:xfrm>
            <a:prstGeom prst="rect">
              <a:avLst/>
            </a:prstGeom>
            <a:solidFill>
              <a:srgbClr val="FFFF7E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2" name="Google Shape;132;p5">
              <a:extLst>
                <a:ext uri="{FF2B5EF4-FFF2-40B4-BE49-F238E27FC236}">
                  <a16:creationId xmlns:a16="http://schemas.microsoft.com/office/drawing/2014/main" id="{1FD8D0FB-E3DB-4F4F-3034-659BB3328977}"/>
                </a:ext>
              </a:extLst>
            </p:cNvPr>
            <p:cNvSpPr/>
            <p:nvPr/>
          </p:nvSpPr>
          <p:spPr>
            <a:xfrm>
              <a:off x="0" y="6529226"/>
              <a:ext cx="6123398" cy="328774"/>
            </a:xfrm>
            <a:prstGeom prst="rect">
              <a:avLst/>
            </a:prstGeom>
            <a:solidFill>
              <a:srgbClr val="9BBD9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3" name="Google Shape;133;p5">
              <a:extLst>
                <a:ext uri="{FF2B5EF4-FFF2-40B4-BE49-F238E27FC236}">
                  <a16:creationId xmlns:a16="http://schemas.microsoft.com/office/drawing/2014/main" id="{2FBDCD8E-BFBF-8930-E5C5-59C0E6F4496E}"/>
                </a:ext>
              </a:extLst>
            </p:cNvPr>
            <p:cNvSpPr/>
            <p:nvPr/>
          </p:nvSpPr>
          <p:spPr>
            <a:xfrm>
              <a:off x="6123399" y="6529226"/>
              <a:ext cx="6068602" cy="328774"/>
            </a:xfrm>
            <a:prstGeom prst="rect">
              <a:avLst/>
            </a:prstGeom>
            <a:solidFill>
              <a:srgbClr val="FFFF7E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4" name="CuadroTexto 3">
            <a:extLst>
              <a:ext uri="{FF2B5EF4-FFF2-40B4-BE49-F238E27FC236}">
                <a16:creationId xmlns:a16="http://schemas.microsoft.com/office/drawing/2014/main" id="{96A98DBD-2043-FC5A-7204-221E601580B6}"/>
              </a:ext>
            </a:extLst>
          </p:cNvPr>
          <p:cNvSpPr txBox="1"/>
          <p:nvPr/>
        </p:nvSpPr>
        <p:spPr>
          <a:xfrm>
            <a:off x="1076632" y="191729"/>
            <a:ext cx="933109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800" b="1" i="1" dirty="0">
                <a:solidFill>
                  <a:srgbClr val="002060"/>
                </a:solidFill>
              </a:rPr>
              <a:t>IMPACTO DEL GOBIERNO ESCOLAR EN SITUACIONES INSTITUCIONALES ESPECIALES</a:t>
            </a:r>
            <a:endParaRPr lang="es-CO" sz="1800" b="1" i="1" dirty="0">
              <a:solidFill>
                <a:srgbClr val="002060"/>
              </a:solidFill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477AD420-4CD9-F838-EE77-E3FA4AB6EA0E}"/>
              </a:ext>
            </a:extLst>
          </p:cNvPr>
          <p:cNvSpPr txBox="1"/>
          <p:nvPr/>
        </p:nvSpPr>
        <p:spPr>
          <a:xfrm>
            <a:off x="315025" y="1651826"/>
            <a:ext cx="5345406" cy="4462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lvl="0" indent="-285750" algn="just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s-ES" sz="1800" dirty="0" smtClean="0"/>
              <a:t>Constitución </a:t>
            </a:r>
            <a:r>
              <a:rPr lang="es-ES" sz="1800" dirty="0"/>
              <a:t>del Consejo Directivo</a:t>
            </a:r>
            <a:endParaRPr lang="es-CO" sz="1800" dirty="0"/>
          </a:p>
          <a:p>
            <a:pPr marL="285750" lvl="0" indent="-285750" algn="just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s-ES" sz="1800" dirty="0"/>
              <a:t>Consejo Académico</a:t>
            </a:r>
            <a:endParaRPr lang="es-CO" sz="1800" dirty="0"/>
          </a:p>
          <a:p>
            <a:pPr marL="285750" lvl="0" indent="-285750" algn="just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s-ES" sz="1800" dirty="0"/>
              <a:t>Asamblea de Padres de Familia</a:t>
            </a:r>
            <a:endParaRPr lang="es-CO" sz="1800" dirty="0"/>
          </a:p>
          <a:p>
            <a:pPr marL="285750" lvl="0" indent="-285750" algn="just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s-ES" sz="1800" dirty="0"/>
              <a:t>Consejo de Padres</a:t>
            </a:r>
            <a:endParaRPr lang="es-CO" sz="1800" dirty="0"/>
          </a:p>
          <a:p>
            <a:pPr marL="285750" lvl="0" indent="-285750" algn="just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s-ES" sz="1800" dirty="0"/>
              <a:t>Consejo Estudiantil</a:t>
            </a:r>
            <a:endParaRPr lang="es-CO" sz="1800" dirty="0"/>
          </a:p>
          <a:p>
            <a:pPr marL="285750" lvl="0" indent="-285750" algn="just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s-ES" sz="1800" dirty="0"/>
              <a:t>Personero y Contralor Estudiantil</a:t>
            </a:r>
            <a:endParaRPr lang="es-CO" sz="1800" dirty="0"/>
          </a:p>
          <a:p>
            <a:pPr marL="285750" lvl="0" indent="-285750" algn="just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s-ES" sz="1800" dirty="0"/>
              <a:t>Comité de Convivencia</a:t>
            </a:r>
            <a:endParaRPr lang="es-CO" sz="1800" dirty="0"/>
          </a:p>
          <a:p>
            <a:pPr marL="285750" lvl="0" indent="-285750" algn="just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s-ES" sz="1800" dirty="0"/>
              <a:t>Mesa de Convivencia</a:t>
            </a:r>
            <a:endParaRPr lang="es-CO" sz="1800" dirty="0"/>
          </a:p>
          <a:p>
            <a:pPr marL="285750" lvl="0" indent="-285750" algn="just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s-ES" sz="1800" dirty="0"/>
              <a:t>Comité del CAE</a:t>
            </a:r>
            <a:endParaRPr lang="es-CO" sz="1800" dirty="0"/>
          </a:p>
          <a:p>
            <a:pPr marL="285750" lvl="0" indent="-285750" algn="just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s-ES" sz="1800" dirty="0"/>
              <a:t>Elección de Gestores de Paz</a:t>
            </a:r>
            <a:endParaRPr lang="es-CO" sz="1800" dirty="0"/>
          </a:p>
          <a:p>
            <a:endParaRPr lang="es-CO" dirty="0"/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B1FB2179-1FD0-98C4-EA49-B47CBF4BB70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13097" y="3652374"/>
            <a:ext cx="3742007" cy="280650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E49418BB-C866-BFA1-DDC1-FA450396E1F6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20422" t="9076" r="20925" b="4794"/>
          <a:stretch>
            <a:fillRect/>
          </a:stretch>
        </p:blipFill>
        <p:spPr>
          <a:xfrm>
            <a:off x="7846142" y="1097762"/>
            <a:ext cx="2677737" cy="295892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" name="Imagen 11"/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6227" y="310502"/>
            <a:ext cx="1235051" cy="12350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81782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6">
          <a:extLst>
            <a:ext uri="{FF2B5EF4-FFF2-40B4-BE49-F238E27FC236}">
              <a16:creationId xmlns:a16="http://schemas.microsoft.com/office/drawing/2014/main" id="{86E59B8A-EF2F-7760-DA25-42AFD2A50B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8" name="Google Shape;128;p5">
            <a:extLst>
              <a:ext uri="{FF2B5EF4-FFF2-40B4-BE49-F238E27FC236}">
                <a16:creationId xmlns:a16="http://schemas.microsoft.com/office/drawing/2014/main" id="{F159D43E-4A57-8BAB-7DA9-2286A13413E1}"/>
              </a:ext>
            </a:extLst>
          </p:cNvPr>
          <p:cNvGrpSpPr/>
          <p:nvPr/>
        </p:nvGrpSpPr>
        <p:grpSpPr>
          <a:xfrm>
            <a:off x="0" y="354599"/>
            <a:ext cx="12192001" cy="6503401"/>
            <a:chOff x="0" y="354599"/>
            <a:chExt cx="12192001" cy="6503401"/>
          </a:xfrm>
        </p:grpSpPr>
        <p:pic>
          <p:nvPicPr>
            <p:cNvPr id="129" name="Google Shape;129;p5">
              <a:extLst>
                <a:ext uri="{FF2B5EF4-FFF2-40B4-BE49-F238E27FC236}">
                  <a16:creationId xmlns:a16="http://schemas.microsoft.com/office/drawing/2014/main" id="{FE9FCE8E-2791-516B-472F-0F24CCEC1031}"/>
                </a:ext>
              </a:extLst>
            </p:cNvPr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10640033" y="354599"/>
              <a:ext cx="1218468" cy="1174118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30" name="Google Shape;130;p5">
              <a:extLst>
                <a:ext uri="{FF2B5EF4-FFF2-40B4-BE49-F238E27FC236}">
                  <a16:creationId xmlns:a16="http://schemas.microsoft.com/office/drawing/2014/main" id="{67263F64-F939-1791-349D-A811038102D1}"/>
                </a:ext>
              </a:extLst>
            </p:cNvPr>
            <p:cNvSpPr/>
            <p:nvPr/>
          </p:nvSpPr>
          <p:spPr>
            <a:xfrm>
              <a:off x="30819" y="828643"/>
              <a:ext cx="5188453" cy="198773"/>
            </a:xfrm>
            <a:prstGeom prst="rect">
              <a:avLst/>
            </a:prstGeom>
            <a:solidFill>
              <a:srgbClr val="9BBD9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1" name="Google Shape;131;p5">
              <a:extLst>
                <a:ext uri="{FF2B5EF4-FFF2-40B4-BE49-F238E27FC236}">
                  <a16:creationId xmlns:a16="http://schemas.microsoft.com/office/drawing/2014/main" id="{FFAC9E09-2CA5-9625-C178-F69A77DED0F2}"/>
                </a:ext>
              </a:extLst>
            </p:cNvPr>
            <p:cNvSpPr/>
            <p:nvPr/>
          </p:nvSpPr>
          <p:spPr>
            <a:xfrm>
              <a:off x="5219272" y="828642"/>
              <a:ext cx="5188453" cy="198773"/>
            </a:xfrm>
            <a:prstGeom prst="rect">
              <a:avLst/>
            </a:prstGeom>
            <a:solidFill>
              <a:srgbClr val="FFFF7E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2" name="Google Shape;132;p5">
              <a:extLst>
                <a:ext uri="{FF2B5EF4-FFF2-40B4-BE49-F238E27FC236}">
                  <a16:creationId xmlns:a16="http://schemas.microsoft.com/office/drawing/2014/main" id="{A72C9D24-1750-A003-FCDE-524635E984EB}"/>
                </a:ext>
              </a:extLst>
            </p:cNvPr>
            <p:cNvSpPr/>
            <p:nvPr/>
          </p:nvSpPr>
          <p:spPr>
            <a:xfrm>
              <a:off x="0" y="6529226"/>
              <a:ext cx="6123398" cy="328774"/>
            </a:xfrm>
            <a:prstGeom prst="rect">
              <a:avLst/>
            </a:prstGeom>
            <a:solidFill>
              <a:srgbClr val="9BBD9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3" name="Google Shape;133;p5">
              <a:extLst>
                <a:ext uri="{FF2B5EF4-FFF2-40B4-BE49-F238E27FC236}">
                  <a16:creationId xmlns:a16="http://schemas.microsoft.com/office/drawing/2014/main" id="{69CEB39C-2B14-385B-4381-B6F2EC544D45}"/>
                </a:ext>
              </a:extLst>
            </p:cNvPr>
            <p:cNvSpPr/>
            <p:nvPr/>
          </p:nvSpPr>
          <p:spPr>
            <a:xfrm>
              <a:off x="6123399" y="6529226"/>
              <a:ext cx="6068602" cy="328774"/>
            </a:xfrm>
            <a:prstGeom prst="rect">
              <a:avLst/>
            </a:prstGeom>
            <a:solidFill>
              <a:srgbClr val="FFFF7E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4" name="CuadroTexto 3">
            <a:extLst>
              <a:ext uri="{FF2B5EF4-FFF2-40B4-BE49-F238E27FC236}">
                <a16:creationId xmlns:a16="http://schemas.microsoft.com/office/drawing/2014/main" id="{B5DF88D6-7C92-DF81-FB7C-17F73C17FB62}"/>
              </a:ext>
            </a:extLst>
          </p:cNvPr>
          <p:cNvSpPr txBox="1"/>
          <p:nvPr/>
        </p:nvSpPr>
        <p:spPr>
          <a:xfrm>
            <a:off x="1076632" y="191729"/>
            <a:ext cx="933109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800" b="1" i="1" dirty="0">
                <a:solidFill>
                  <a:srgbClr val="002060"/>
                </a:solidFill>
              </a:rPr>
              <a:t>HECHOS DESTACABLES DE LA COORDINACIÓN CON PADRES DE FAMILIA, AUTORIDADES EDUCATIVAS, Y SECTOR PRODUCTIVO</a:t>
            </a:r>
            <a:endParaRPr lang="es-CO" sz="1800" b="1" i="1" dirty="0">
              <a:solidFill>
                <a:srgbClr val="002060"/>
              </a:solidFill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6C4B67E1-10F5-33A7-1235-036B65131E60}"/>
              </a:ext>
            </a:extLst>
          </p:cNvPr>
          <p:cNvSpPr txBox="1"/>
          <p:nvPr/>
        </p:nvSpPr>
        <p:spPr>
          <a:xfrm>
            <a:off x="6314091" y="1862900"/>
            <a:ext cx="5188453" cy="36625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lvl="0" indent="-285750" algn="just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s-CO" sz="1700" dirty="0" smtClean="0"/>
              <a:t>Inducción </a:t>
            </a:r>
            <a:r>
              <a:rPr lang="es-CO" sz="1700" dirty="0"/>
              <a:t>a estudiantes y docentes nuevos sobre procesos institucionales.</a:t>
            </a:r>
          </a:p>
          <a:p>
            <a:pPr marL="285750" lvl="0" indent="-285750" algn="just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s-CO" sz="1700" dirty="0"/>
              <a:t>Participación estudiantil en la revisión del Manual de Convivencia.</a:t>
            </a:r>
          </a:p>
          <a:p>
            <a:pPr marL="285750" lvl="0" indent="-285750" algn="just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s-CO" sz="1700" dirty="0"/>
              <a:t>Reuniones y capacitaciones a padres sobre ciudadanía y sexualidad (PESCC).</a:t>
            </a:r>
          </a:p>
          <a:p>
            <a:pPr marL="285750" lvl="0" indent="-285750" algn="just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s-CO" sz="1700" dirty="0"/>
              <a:t>Apoyo de entidades gubernamentales, </a:t>
            </a:r>
            <a:r>
              <a:rPr lang="es-CO" sz="1700" dirty="0" smtClean="0"/>
              <a:t>ICBF y Secretaria de Salud Municipal</a:t>
            </a:r>
            <a:r>
              <a:rPr lang="es-CO" sz="1700" dirty="0"/>
              <a:t>.</a:t>
            </a:r>
            <a:endParaRPr lang="es-CO" dirty="0"/>
          </a:p>
          <a:p>
            <a:endParaRPr lang="es-CO" dirty="0"/>
          </a:p>
          <a:p>
            <a:endParaRPr lang="es-CO" dirty="0"/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570F3101-47AE-B167-7384-A873088369F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7483" y="3968444"/>
            <a:ext cx="3234813" cy="242611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5D96B475-90F1-5B9D-AA82-193BB490288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18072" y="1162087"/>
            <a:ext cx="3777928" cy="28423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" name="Imagen 11"/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6227" y="310502"/>
            <a:ext cx="1235051" cy="12350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972509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6">
          <a:extLst>
            <a:ext uri="{FF2B5EF4-FFF2-40B4-BE49-F238E27FC236}">
              <a16:creationId xmlns:a16="http://schemas.microsoft.com/office/drawing/2014/main" id="{86E59B8A-EF2F-7760-DA25-42AFD2A50B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8" name="Google Shape;128;p5">
            <a:extLst>
              <a:ext uri="{FF2B5EF4-FFF2-40B4-BE49-F238E27FC236}">
                <a16:creationId xmlns:a16="http://schemas.microsoft.com/office/drawing/2014/main" id="{F159D43E-4A57-8BAB-7DA9-2286A13413E1}"/>
              </a:ext>
            </a:extLst>
          </p:cNvPr>
          <p:cNvGrpSpPr/>
          <p:nvPr/>
        </p:nvGrpSpPr>
        <p:grpSpPr>
          <a:xfrm>
            <a:off x="0" y="354599"/>
            <a:ext cx="12192001" cy="6503401"/>
            <a:chOff x="0" y="354599"/>
            <a:chExt cx="12192001" cy="6503401"/>
          </a:xfrm>
        </p:grpSpPr>
        <p:pic>
          <p:nvPicPr>
            <p:cNvPr id="129" name="Google Shape;129;p5">
              <a:extLst>
                <a:ext uri="{FF2B5EF4-FFF2-40B4-BE49-F238E27FC236}">
                  <a16:creationId xmlns:a16="http://schemas.microsoft.com/office/drawing/2014/main" id="{FE9FCE8E-2791-516B-472F-0F24CCEC1031}"/>
                </a:ext>
              </a:extLst>
            </p:cNvPr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10640033" y="354599"/>
              <a:ext cx="1218468" cy="1174118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30" name="Google Shape;130;p5">
              <a:extLst>
                <a:ext uri="{FF2B5EF4-FFF2-40B4-BE49-F238E27FC236}">
                  <a16:creationId xmlns:a16="http://schemas.microsoft.com/office/drawing/2014/main" id="{67263F64-F939-1791-349D-A811038102D1}"/>
                </a:ext>
              </a:extLst>
            </p:cNvPr>
            <p:cNvSpPr/>
            <p:nvPr/>
          </p:nvSpPr>
          <p:spPr>
            <a:xfrm>
              <a:off x="30819" y="828643"/>
              <a:ext cx="5188453" cy="198773"/>
            </a:xfrm>
            <a:prstGeom prst="rect">
              <a:avLst/>
            </a:prstGeom>
            <a:solidFill>
              <a:srgbClr val="9BBD9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1" name="Google Shape;131;p5">
              <a:extLst>
                <a:ext uri="{FF2B5EF4-FFF2-40B4-BE49-F238E27FC236}">
                  <a16:creationId xmlns:a16="http://schemas.microsoft.com/office/drawing/2014/main" id="{FFAC9E09-2CA5-9625-C178-F69A77DED0F2}"/>
                </a:ext>
              </a:extLst>
            </p:cNvPr>
            <p:cNvSpPr/>
            <p:nvPr/>
          </p:nvSpPr>
          <p:spPr>
            <a:xfrm>
              <a:off x="5219272" y="828642"/>
              <a:ext cx="5188453" cy="198773"/>
            </a:xfrm>
            <a:prstGeom prst="rect">
              <a:avLst/>
            </a:prstGeom>
            <a:solidFill>
              <a:srgbClr val="FFFF7E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2" name="Google Shape;132;p5">
              <a:extLst>
                <a:ext uri="{FF2B5EF4-FFF2-40B4-BE49-F238E27FC236}">
                  <a16:creationId xmlns:a16="http://schemas.microsoft.com/office/drawing/2014/main" id="{A72C9D24-1750-A003-FCDE-524635E984EB}"/>
                </a:ext>
              </a:extLst>
            </p:cNvPr>
            <p:cNvSpPr/>
            <p:nvPr/>
          </p:nvSpPr>
          <p:spPr>
            <a:xfrm>
              <a:off x="0" y="6529226"/>
              <a:ext cx="6123398" cy="328774"/>
            </a:xfrm>
            <a:prstGeom prst="rect">
              <a:avLst/>
            </a:prstGeom>
            <a:solidFill>
              <a:srgbClr val="9BBD9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3" name="Google Shape;133;p5">
              <a:extLst>
                <a:ext uri="{FF2B5EF4-FFF2-40B4-BE49-F238E27FC236}">
                  <a16:creationId xmlns:a16="http://schemas.microsoft.com/office/drawing/2014/main" id="{69CEB39C-2B14-385B-4381-B6F2EC544D45}"/>
                </a:ext>
              </a:extLst>
            </p:cNvPr>
            <p:cNvSpPr/>
            <p:nvPr/>
          </p:nvSpPr>
          <p:spPr>
            <a:xfrm>
              <a:off x="6123399" y="6529226"/>
              <a:ext cx="6068602" cy="328774"/>
            </a:xfrm>
            <a:prstGeom prst="rect">
              <a:avLst/>
            </a:prstGeom>
            <a:solidFill>
              <a:srgbClr val="FFFF7E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4" name="CuadroTexto 3">
            <a:extLst>
              <a:ext uri="{FF2B5EF4-FFF2-40B4-BE49-F238E27FC236}">
                <a16:creationId xmlns:a16="http://schemas.microsoft.com/office/drawing/2014/main" id="{B5DF88D6-7C92-DF81-FB7C-17F73C17FB62}"/>
              </a:ext>
            </a:extLst>
          </p:cNvPr>
          <p:cNvSpPr txBox="1"/>
          <p:nvPr/>
        </p:nvSpPr>
        <p:spPr>
          <a:xfrm>
            <a:off x="1076632" y="191729"/>
            <a:ext cx="933109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800" b="1" i="1" dirty="0">
                <a:solidFill>
                  <a:srgbClr val="002060"/>
                </a:solidFill>
              </a:rPr>
              <a:t>HECHOS DESTACABLES DE LA COORDINACIÓN CON PADRES DE FAMILIA, AUTORIDADES EDUCATIVAS, Y SECTOR PRODUCTIVO</a:t>
            </a:r>
            <a:endParaRPr lang="es-CO" sz="1800" b="1" i="1" dirty="0">
              <a:solidFill>
                <a:srgbClr val="002060"/>
              </a:solidFill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6C4B67E1-10F5-33A7-1235-036B65131E60}"/>
              </a:ext>
            </a:extLst>
          </p:cNvPr>
          <p:cNvSpPr txBox="1"/>
          <p:nvPr/>
        </p:nvSpPr>
        <p:spPr>
          <a:xfrm>
            <a:off x="6314091" y="1862900"/>
            <a:ext cx="5188453" cy="36625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lvl="0" indent="-285750" algn="just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s-CO" sz="1700" dirty="0" smtClean="0"/>
              <a:t>Inducción </a:t>
            </a:r>
            <a:r>
              <a:rPr lang="es-CO" sz="1700" dirty="0"/>
              <a:t>a estudiantes y docentes nuevos sobre procesos institucionales.</a:t>
            </a:r>
          </a:p>
          <a:p>
            <a:pPr marL="285750" lvl="0" indent="-285750" algn="just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s-CO" sz="1700" dirty="0"/>
              <a:t>Participación estudiantil en la revisión del Manual de Convivencia.</a:t>
            </a:r>
          </a:p>
          <a:p>
            <a:pPr marL="285750" lvl="0" indent="-285750" algn="just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s-CO" sz="1700" dirty="0"/>
              <a:t>Reuniones y capacitaciones a padres sobre ciudadanía y sexualidad (PESCC).</a:t>
            </a:r>
          </a:p>
          <a:p>
            <a:pPr marL="285750" lvl="0" indent="-285750" algn="just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s-CO" sz="1700" dirty="0"/>
              <a:t>Apoyo de entidades gubernamentales, </a:t>
            </a:r>
            <a:r>
              <a:rPr lang="es-CO" sz="1700" dirty="0" smtClean="0"/>
              <a:t>ICBF y Secretaria de Salud Municipal</a:t>
            </a:r>
            <a:r>
              <a:rPr lang="es-CO" sz="1700" dirty="0"/>
              <a:t>.</a:t>
            </a:r>
            <a:endParaRPr lang="es-CO" dirty="0"/>
          </a:p>
          <a:p>
            <a:endParaRPr lang="es-CO" dirty="0"/>
          </a:p>
          <a:p>
            <a:endParaRPr lang="es-CO" dirty="0"/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570F3101-47AE-B167-7384-A873088369F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7483" y="3968444"/>
            <a:ext cx="3234813" cy="242611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5D96B475-90F1-5B9D-AA82-193BB490288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18072" y="1162087"/>
            <a:ext cx="3777928" cy="28423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" name="Imagen 11"/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6227" y="310502"/>
            <a:ext cx="1235051" cy="12350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6418854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204</TotalTime>
  <Words>342</Words>
  <Application>Microsoft Office PowerPoint</Application>
  <PresentationFormat>Panorámica</PresentationFormat>
  <Paragraphs>35</Paragraphs>
  <Slides>8</Slides>
  <Notes>8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8</vt:i4>
      </vt:variant>
    </vt:vector>
  </HeadingPairs>
  <TitlesOfParts>
    <vt:vector size="13" baseType="lpstr">
      <vt:lpstr>Arial</vt:lpstr>
      <vt:lpstr>Play</vt:lpstr>
      <vt:lpstr>Calibri</vt:lpstr>
      <vt:lpstr>Wingdings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Jefe Publicidad</dc:creator>
  <cp:lastModifiedBy>ANDRES HOYOS TRUJILLO</cp:lastModifiedBy>
  <cp:revision>12</cp:revision>
  <dcterms:created xsi:type="dcterms:W3CDTF">2024-02-16T20:05:32Z</dcterms:created>
  <dcterms:modified xsi:type="dcterms:W3CDTF">2026-02-24T15:12:00Z</dcterms:modified>
</cp:coreProperties>
</file>