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92" r:id="rId2"/>
    <p:sldId id="293" r:id="rId3"/>
    <p:sldId id="295" r:id="rId4"/>
    <p:sldId id="296" r:id="rId5"/>
    <p:sldId id="297" r:id="rId6"/>
    <p:sldId id="303" r:id="rId7"/>
    <p:sldId id="305" r:id="rId8"/>
    <p:sldId id="306" r:id="rId9"/>
    <p:sldId id="352" r:id="rId10"/>
  </p:sldIdLst>
  <p:sldSz cx="12192000" cy="6858000"/>
  <p:notesSz cx="6858000" cy="9144000"/>
  <p:embeddedFontLst>
    <p:embeddedFont>
      <p:font typeface="Angsana New" panose="02020603050405020304" pitchFamily="18" charset="-34"/>
      <p:regular r:id="rId12"/>
      <p:boldItalic r:id="rId13"/>
    </p:embeddedFont>
    <p:embeddedFont>
      <p:font typeface="Play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7" roundtripDataSignature="AMtx7mgwuis2HCjCapRbx5k6hEs61gr6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09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08" Type="http://schemas.openxmlformats.org/officeDocument/2006/relationships/presProps" Target="presProps.xml"/><Relationship Id="rId2" Type="http://schemas.openxmlformats.org/officeDocument/2006/relationships/slide" Target="slides/slide1.xml"/><Relationship Id="rId107" Type="http://customschemas.google.com/relationships/presentationmetadata" Target="metadata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d84e841bdd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g2d84e841bd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2d87dfe57f0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g2d87dfe57f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2d87dfe57f0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g2d87dfe57f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d84e841bdd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g2d84e841bd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2c6fc5cc0e_1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g32c6fc5cc0e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2c6fc5cc0e_1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g32c6fc5cc0e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2c6fc5cc0e_1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g32c6fc5cc0e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993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" name="Google Shape;619;p10"/>
          <p:cNvGrpSpPr/>
          <p:nvPr/>
        </p:nvGrpSpPr>
        <p:grpSpPr>
          <a:xfrm>
            <a:off x="0" y="354598"/>
            <a:ext cx="12192000" cy="6292782"/>
            <a:chOff x="0" y="354598"/>
            <a:chExt cx="12192000" cy="6292782"/>
          </a:xfrm>
        </p:grpSpPr>
        <p:sp>
          <p:nvSpPr>
            <p:cNvPr id="620" name="Google Shape;620;p10"/>
            <p:cNvSpPr/>
            <p:nvPr/>
          </p:nvSpPr>
          <p:spPr>
            <a:xfrm>
              <a:off x="0" y="2275589"/>
              <a:ext cx="12192000" cy="2352782"/>
            </a:xfrm>
            <a:prstGeom prst="rect">
              <a:avLst/>
            </a:prstGeom>
            <a:solidFill>
              <a:srgbClr val="275316"/>
            </a:solidFill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0"/>
            <p:cNvSpPr txBox="1"/>
            <p:nvPr/>
          </p:nvSpPr>
          <p:spPr>
            <a:xfrm>
              <a:off x="1634159" y="3098037"/>
              <a:ext cx="8923682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4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Gestión Comunitaria</a:t>
              </a:r>
              <a:endParaRPr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10"/>
            <p:cNvSpPr/>
            <p:nvPr/>
          </p:nvSpPr>
          <p:spPr>
            <a:xfrm>
              <a:off x="3041148" y="6529226"/>
              <a:ext cx="5965861" cy="11815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0"/>
            <p:cNvSpPr txBox="1"/>
            <p:nvPr/>
          </p:nvSpPr>
          <p:spPr>
            <a:xfrm>
              <a:off x="3560901" y="4762950"/>
              <a:ext cx="4611900" cy="16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Yessica Alejandra García Gómez, M</a:t>
              </a:r>
              <a:r>
                <a:rPr lang="es-CO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</a:t>
              </a:r>
              <a:endParaRPr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Yolima Obregon Rodriguez, </a:t>
              </a:r>
              <a:r>
                <a:rPr lang="es-CO" sz="20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Mg</a:t>
              </a:r>
              <a:endParaRPr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Docente Orientadora y Tutora PTA FI 3.0</a:t>
              </a:r>
              <a:endPara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28</a:t>
              </a:r>
              <a:r>
                <a:rPr lang="es-CO" sz="2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 febrero 2026</a:t>
              </a:r>
              <a:endParaRPr dirty="0"/>
            </a:p>
          </p:txBody>
        </p:sp>
        <p:pic>
          <p:nvPicPr>
            <p:cNvPr id="624" name="Google Shape;624;p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02239" y="354598"/>
              <a:ext cx="1584344" cy="1526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g2d84e841bdd_0_19"/>
          <p:cNvGrpSpPr/>
          <p:nvPr/>
        </p:nvGrpSpPr>
        <p:grpSpPr>
          <a:xfrm>
            <a:off x="0" y="354599"/>
            <a:ext cx="12192099" cy="6503427"/>
            <a:chOff x="0" y="354599"/>
            <a:chExt cx="12192099" cy="6503427"/>
          </a:xfrm>
        </p:grpSpPr>
        <p:pic>
          <p:nvPicPr>
            <p:cNvPr id="630" name="Google Shape;630;g2d84e841bdd_0_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g2d84e841bdd_0_19"/>
            <p:cNvSpPr/>
            <p:nvPr/>
          </p:nvSpPr>
          <p:spPr>
            <a:xfrm>
              <a:off x="30819" y="828643"/>
              <a:ext cx="5188500" cy="1989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g2d84e841bdd_0_19"/>
            <p:cNvSpPr/>
            <p:nvPr/>
          </p:nvSpPr>
          <p:spPr>
            <a:xfrm>
              <a:off x="5219272" y="828642"/>
              <a:ext cx="5188500" cy="1989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g2d84e841bdd_0_19"/>
            <p:cNvSpPr/>
            <p:nvPr/>
          </p:nvSpPr>
          <p:spPr>
            <a:xfrm>
              <a:off x="0" y="6529226"/>
              <a:ext cx="6123300" cy="3288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g2d84e841bdd_0_19"/>
            <p:cNvSpPr/>
            <p:nvPr/>
          </p:nvSpPr>
          <p:spPr>
            <a:xfrm>
              <a:off x="6123399" y="6529226"/>
              <a:ext cx="6068700" cy="3288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5" name="Google Shape;635;g2d84e841bdd_0_19"/>
          <p:cNvSpPr txBox="1"/>
          <p:nvPr/>
        </p:nvSpPr>
        <p:spPr>
          <a:xfrm>
            <a:off x="3034525" y="177175"/>
            <a:ext cx="5969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chemeClr val="dk1"/>
                </a:solidFill>
              </a:rPr>
              <a:t>Participación y Convivencia</a:t>
            </a:r>
          </a:p>
        </p:txBody>
      </p:sp>
      <p:sp>
        <p:nvSpPr>
          <p:cNvPr id="636" name="Google Shape;636;g2d84e841bdd_0_19"/>
          <p:cNvSpPr txBox="1"/>
          <p:nvPr/>
        </p:nvSpPr>
        <p:spPr>
          <a:xfrm>
            <a:off x="1332959" y="1299500"/>
            <a:ext cx="9462860" cy="9234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200" b="1" dirty="0">
                <a:solidFill>
                  <a:schemeClr val="dk1"/>
                </a:solidFill>
              </a:rPr>
              <a:t>          Proceso</a:t>
            </a:r>
            <a:r>
              <a:rPr lang="es-CO" sz="2400" b="1" dirty="0">
                <a:solidFill>
                  <a:schemeClr val="dk1"/>
                </a:solidFill>
              </a:rPr>
              <a:t> elección de representantes al gobierno</a:t>
            </a:r>
            <a:endParaRPr sz="2400" b="1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b="1" dirty="0">
                <a:solidFill>
                  <a:schemeClr val="dk1"/>
                </a:solidFill>
              </a:rPr>
              <a:t>                 escolar y demás reuniones de consejos</a:t>
            </a:r>
            <a:endParaRPr sz="2400" b="1" dirty="0">
              <a:solidFill>
                <a:schemeClr val="dk1"/>
              </a:solidFill>
              <a:highlight>
                <a:srgbClr val="F4CCCC"/>
              </a:highlight>
            </a:endParaRPr>
          </a:p>
        </p:txBody>
      </p:sp>
      <p:pic>
        <p:nvPicPr>
          <p:cNvPr id="638" name="Google Shape;638;g2d84e841bdd_0_19"/>
          <p:cNvPicPr preferRelativeResize="0"/>
          <p:nvPr/>
        </p:nvPicPr>
        <p:blipFill rotWithShape="1">
          <a:blip r:embed="rId4">
            <a:alphaModFix/>
          </a:blip>
          <a:srcRect l="-6450" t="-5730" r="6449" b="5729"/>
          <a:stretch/>
        </p:blipFill>
        <p:spPr>
          <a:xfrm>
            <a:off x="-462116" y="359175"/>
            <a:ext cx="2892373" cy="188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Tabla&#10;&#10;El contenido generado por IA puede ser incorrecto.">
            <a:extLst>
              <a:ext uri="{FF2B5EF4-FFF2-40B4-BE49-F238E27FC236}">
                <a16:creationId xmlns:a16="http://schemas.microsoft.com/office/drawing/2014/main" id="{922EC41A-5CCE-C413-92B9-10E9778AA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959" y="2473618"/>
            <a:ext cx="9462860" cy="32730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d87dfe57f0_0_4"/>
          <p:cNvSpPr txBox="1"/>
          <p:nvPr/>
        </p:nvSpPr>
        <p:spPr>
          <a:xfrm>
            <a:off x="1634159" y="3098037"/>
            <a:ext cx="892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7" name="Google Shape;657;g2d87dfe57f0_0_4"/>
          <p:cNvGrpSpPr/>
          <p:nvPr/>
        </p:nvGrpSpPr>
        <p:grpSpPr>
          <a:xfrm>
            <a:off x="0" y="354599"/>
            <a:ext cx="12192099" cy="6503427"/>
            <a:chOff x="0" y="354599"/>
            <a:chExt cx="12192099" cy="6503427"/>
          </a:xfrm>
        </p:grpSpPr>
        <p:pic>
          <p:nvPicPr>
            <p:cNvPr id="658" name="Google Shape;658;g2d87dfe57f0_0_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9" name="Google Shape;659;g2d87dfe57f0_0_4"/>
            <p:cNvSpPr/>
            <p:nvPr/>
          </p:nvSpPr>
          <p:spPr>
            <a:xfrm>
              <a:off x="30819" y="828643"/>
              <a:ext cx="5188500" cy="1989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g2d87dfe57f0_0_4"/>
            <p:cNvSpPr/>
            <p:nvPr/>
          </p:nvSpPr>
          <p:spPr>
            <a:xfrm>
              <a:off x="5219272" y="828642"/>
              <a:ext cx="5188500" cy="1989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g2d87dfe57f0_0_4"/>
            <p:cNvSpPr/>
            <p:nvPr/>
          </p:nvSpPr>
          <p:spPr>
            <a:xfrm>
              <a:off x="0" y="6529226"/>
              <a:ext cx="6123300" cy="3288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g2d87dfe57f0_0_4"/>
            <p:cNvSpPr/>
            <p:nvPr/>
          </p:nvSpPr>
          <p:spPr>
            <a:xfrm>
              <a:off x="6123399" y="6529226"/>
              <a:ext cx="6068700" cy="3288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3" name="Google Shape;663;g2d87dfe57f0_0_4"/>
          <p:cNvSpPr txBox="1"/>
          <p:nvPr/>
        </p:nvSpPr>
        <p:spPr>
          <a:xfrm>
            <a:off x="550775" y="248725"/>
            <a:ext cx="9825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</a:rPr>
              <a:t>Prevención de Riesgos Físicos y Psicosociales</a:t>
            </a:r>
          </a:p>
        </p:txBody>
      </p:sp>
      <p:pic>
        <p:nvPicPr>
          <p:cNvPr id="6" name="Imagen 5" descr="Gráfico, Gráfico circular&#10;&#10;El contenido generado por IA puede ser incorrecto.">
            <a:extLst>
              <a:ext uri="{FF2B5EF4-FFF2-40B4-BE49-F238E27FC236}">
                <a16:creationId xmlns:a16="http://schemas.microsoft.com/office/drawing/2014/main" id="{196AEA70-6A1C-C32F-E357-6BA7203DC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23" y="1590828"/>
            <a:ext cx="6765189" cy="4483043"/>
          </a:xfrm>
          <a:prstGeom prst="rect">
            <a:avLst/>
          </a:prstGeom>
        </p:spPr>
      </p:pic>
      <p:pic>
        <p:nvPicPr>
          <p:cNvPr id="10" name="Imagen 9" descr="Tabla&#10;&#10;El contenido generado por IA puede ser incorrecto.">
            <a:extLst>
              <a:ext uri="{FF2B5EF4-FFF2-40B4-BE49-F238E27FC236}">
                <a16:creationId xmlns:a16="http://schemas.microsoft.com/office/drawing/2014/main" id="{8023C7D4-F783-CE4B-6BBE-9532D5EEB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532" y="1536642"/>
            <a:ext cx="4586371" cy="4628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1" name="Google Shape;671;g2d87dfe57f0_0_18"/>
          <p:cNvGrpSpPr/>
          <p:nvPr/>
        </p:nvGrpSpPr>
        <p:grpSpPr>
          <a:xfrm>
            <a:off x="0" y="5"/>
            <a:ext cx="12192099" cy="6858309"/>
            <a:chOff x="0" y="205932"/>
            <a:chExt cx="12192099" cy="6652094"/>
          </a:xfrm>
        </p:grpSpPr>
        <p:pic>
          <p:nvPicPr>
            <p:cNvPr id="672" name="Google Shape;672;g2d87dfe57f0_0_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66033" y="205932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3" name="Google Shape;673;g2d87dfe57f0_0_18"/>
            <p:cNvSpPr/>
            <p:nvPr/>
          </p:nvSpPr>
          <p:spPr>
            <a:xfrm>
              <a:off x="30819" y="828643"/>
              <a:ext cx="5188500" cy="1989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g2d87dfe57f0_0_18"/>
            <p:cNvSpPr/>
            <p:nvPr/>
          </p:nvSpPr>
          <p:spPr>
            <a:xfrm>
              <a:off x="5219272" y="828642"/>
              <a:ext cx="5188500" cy="1989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g2d87dfe57f0_0_18"/>
            <p:cNvSpPr/>
            <p:nvPr/>
          </p:nvSpPr>
          <p:spPr>
            <a:xfrm>
              <a:off x="0" y="6529226"/>
              <a:ext cx="6123300" cy="3288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g2d87dfe57f0_0_18"/>
            <p:cNvSpPr/>
            <p:nvPr/>
          </p:nvSpPr>
          <p:spPr>
            <a:xfrm>
              <a:off x="6123399" y="6529226"/>
              <a:ext cx="6068700" cy="3288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7" name="Google Shape;677;g2d87dfe57f0_0_18"/>
          <p:cNvSpPr txBox="1"/>
          <p:nvPr/>
        </p:nvSpPr>
        <p:spPr>
          <a:xfrm>
            <a:off x="550775" y="0"/>
            <a:ext cx="9825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s-ES" sz="2800" b="1" dirty="0">
                <a:solidFill>
                  <a:schemeClr val="dk1"/>
                </a:solidFill>
              </a:rPr>
              <a:t>Prevención de Riesgos Físicos y Psicosociales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B5BB31D-DE15-7B97-14E0-63D781B58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71" y="3024588"/>
            <a:ext cx="3538290" cy="26387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C16A77C-74B7-418D-CDDB-0EDE13B0D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2568" y="1339205"/>
            <a:ext cx="6921909" cy="43241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3" name="Google Shape;683;p11"/>
          <p:cNvGrpSpPr/>
          <p:nvPr/>
        </p:nvGrpSpPr>
        <p:grpSpPr>
          <a:xfrm>
            <a:off x="0" y="88099"/>
            <a:ext cx="12192001" cy="6503401"/>
            <a:chOff x="0" y="354599"/>
            <a:chExt cx="12192001" cy="6503401"/>
          </a:xfrm>
        </p:grpSpPr>
        <p:pic>
          <p:nvPicPr>
            <p:cNvPr id="684" name="Google Shape;684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5" name="Google Shape;685;p11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1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1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1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9" name="Google Shape;689;p11"/>
          <p:cNvSpPr txBox="1"/>
          <p:nvPr/>
        </p:nvSpPr>
        <p:spPr>
          <a:xfrm>
            <a:off x="3246875" y="0"/>
            <a:ext cx="48150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chemeClr val="dk1"/>
                </a:solidFill>
              </a:rPr>
              <a:t>Inclusión Educativa</a:t>
            </a:r>
          </a:p>
        </p:txBody>
      </p:sp>
      <p:sp>
        <p:nvSpPr>
          <p:cNvPr id="692" name="Google Shape;692;p11"/>
          <p:cNvSpPr txBox="1"/>
          <p:nvPr/>
        </p:nvSpPr>
        <p:spPr>
          <a:xfrm rot="-5400000">
            <a:off x="76650" y="3030200"/>
            <a:ext cx="997200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dirty="0">
                <a:solidFill>
                  <a:schemeClr val="dk1"/>
                </a:solidFill>
              </a:rPr>
              <a:t>2025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693" name="Google Shape;693;p11"/>
          <p:cNvSpPr txBox="1"/>
          <p:nvPr/>
        </p:nvSpPr>
        <p:spPr>
          <a:xfrm>
            <a:off x="1190375" y="5614325"/>
            <a:ext cx="10233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694" name="Google Shape;694;p11"/>
          <p:cNvSpPr txBox="1"/>
          <p:nvPr/>
        </p:nvSpPr>
        <p:spPr>
          <a:xfrm>
            <a:off x="884850" y="4764063"/>
            <a:ext cx="7863300" cy="14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1800" dirty="0">
                <a:solidFill>
                  <a:schemeClr val="dk1"/>
                </a:solidFill>
              </a:rPr>
              <a:t>Durante la vigencia 2025 se atendieron 20 estudiantes de discapacidad intelectual, 9 de discapacidad múltiple, 11 con discapacidad psicosocial , 1 de discapacidad física,  2 de discapacidad visual,  2 con Autismo.</a:t>
            </a: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5" name="Imagen 4" descr="Tabla&#10;&#10;El contenido generado por IA puede ser incorrecto.">
            <a:extLst>
              <a:ext uri="{FF2B5EF4-FFF2-40B4-BE49-F238E27FC236}">
                <a16:creationId xmlns:a16="http://schemas.microsoft.com/office/drawing/2014/main" id="{F6306080-19C5-6AD3-86EC-1FE67C72C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375" y="936699"/>
            <a:ext cx="9113831" cy="3807025"/>
          </a:xfrm>
          <a:prstGeom prst="rect">
            <a:avLst/>
          </a:prstGeom>
        </p:spPr>
      </p:pic>
      <p:pic>
        <p:nvPicPr>
          <p:cNvPr id="6" name="image1.png">
            <a:extLst>
              <a:ext uri="{FF2B5EF4-FFF2-40B4-BE49-F238E27FC236}">
                <a16:creationId xmlns:a16="http://schemas.microsoft.com/office/drawing/2014/main" id="{77EB788E-8F23-590A-7CEA-94528B7A71D6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0100779" y="4816769"/>
            <a:ext cx="1757722" cy="1413156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2d84e841bdd_0_78"/>
          <p:cNvSpPr txBox="1"/>
          <p:nvPr/>
        </p:nvSpPr>
        <p:spPr>
          <a:xfrm>
            <a:off x="1634159" y="3098037"/>
            <a:ext cx="892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72" name="Google Shape;772;g2d84e841bdd_0_78"/>
          <p:cNvGrpSpPr/>
          <p:nvPr/>
        </p:nvGrpSpPr>
        <p:grpSpPr>
          <a:xfrm>
            <a:off x="0" y="354599"/>
            <a:ext cx="12192099" cy="6503427"/>
            <a:chOff x="0" y="354599"/>
            <a:chExt cx="12192099" cy="6503427"/>
          </a:xfrm>
        </p:grpSpPr>
        <p:pic>
          <p:nvPicPr>
            <p:cNvPr id="773" name="Google Shape;773;g2d84e841bdd_0_7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4" name="Google Shape;774;g2d84e841bdd_0_78"/>
            <p:cNvSpPr/>
            <p:nvPr/>
          </p:nvSpPr>
          <p:spPr>
            <a:xfrm>
              <a:off x="30819" y="828643"/>
              <a:ext cx="5188500" cy="1989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g2d84e841bdd_0_78"/>
            <p:cNvSpPr/>
            <p:nvPr/>
          </p:nvSpPr>
          <p:spPr>
            <a:xfrm>
              <a:off x="5219272" y="828642"/>
              <a:ext cx="5188500" cy="1989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g2d84e841bdd_0_78"/>
            <p:cNvSpPr/>
            <p:nvPr/>
          </p:nvSpPr>
          <p:spPr>
            <a:xfrm>
              <a:off x="0" y="6529226"/>
              <a:ext cx="6123300" cy="3288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g2d84e841bdd_0_78"/>
            <p:cNvSpPr/>
            <p:nvPr/>
          </p:nvSpPr>
          <p:spPr>
            <a:xfrm>
              <a:off x="6123399" y="6529226"/>
              <a:ext cx="6068700" cy="3288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8" name="Google Shape;778;g2d84e841bdd_0_78"/>
          <p:cNvSpPr txBox="1"/>
          <p:nvPr/>
        </p:nvSpPr>
        <p:spPr>
          <a:xfrm>
            <a:off x="1122561" y="164011"/>
            <a:ext cx="8425778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chemeClr val="dk1"/>
                </a:solidFill>
              </a:rPr>
              <a:t>Gestión Comunitaria: Evidencias Fotográficas</a:t>
            </a:r>
          </a:p>
        </p:txBody>
      </p:sp>
      <p:pic>
        <p:nvPicPr>
          <p:cNvPr id="12" name="Imagen 11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B2AF60BE-EAC8-20D4-EFE8-3B6F04FBD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32" y="1189454"/>
            <a:ext cx="9646975" cy="4866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32c6fc5cc0e_1_16"/>
          <p:cNvSpPr txBox="1"/>
          <p:nvPr/>
        </p:nvSpPr>
        <p:spPr>
          <a:xfrm>
            <a:off x="1634159" y="3098037"/>
            <a:ext cx="892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0" name="Google Shape;800;g32c6fc5cc0e_1_16"/>
          <p:cNvGrpSpPr/>
          <p:nvPr/>
        </p:nvGrpSpPr>
        <p:grpSpPr>
          <a:xfrm>
            <a:off x="0" y="354599"/>
            <a:ext cx="12192099" cy="6503427"/>
            <a:chOff x="0" y="354599"/>
            <a:chExt cx="12192099" cy="6503427"/>
          </a:xfrm>
        </p:grpSpPr>
        <p:pic>
          <p:nvPicPr>
            <p:cNvPr id="801" name="Google Shape;801;g32c6fc5cc0e_1_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2" name="Google Shape;802;g32c6fc5cc0e_1_16"/>
            <p:cNvSpPr/>
            <p:nvPr/>
          </p:nvSpPr>
          <p:spPr>
            <a:xfrm>
              <a:off x="30819" y="828643"/>
              <a:ext cx="5188500" cy="1989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g32c6fc5cc0e_1_16"/>
            <p:cNvSpPr/>
            <p:nvPr/>
          </p:nvSpPr>
          <p:spPr>
            <a:xfrm>
              <a:off x="5219272" y="828642"/>
              <a:ext cx="5188500" cy="1989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g32c6fc5cc0e_1_16"/>
            <p:cNvSpPr/>
            <p:nvPr/>
          </p:nvSpPr>
          <p:spPr>
            <a:xfrm>
              <a:off x="0" y="6529226"/>
              <a:ext cx="6123300" cy="3288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g32c6fc5cc0e_1_16"/>
            <p:cNvSpPr/>
            <p:nvPr/>
          </p:nvSpPr>
          <p:spPr>
            <a:xfrm>
              <a:off x="6123399" y="6529226"/>
              <a:ext cx="6068700" cy="3288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6" name="Google Shape;806;g32c6fc5cc0e_1_16"/>
          <p:cNvSpPr txBox="1"/>
          <p:nvPr/>
        </p:nvSpPr>
        <p:spPr>
          <a:xfrm>
            <a:off x="1165972" y="139528"/>
            <a:ext cx="8106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2800" b="1" dirty="0">
                <a:solidFill>
                  <a:schemeClr val="dk1"/>
                </a:solidFill>
              </a:rPr>
              <a:t>Gestión Comunitaria: Evidencias Fotográficas</a:t>
            </a:r>
          </a:p>
        </p:txBody>
      </p:sp>
      <p:sp>
        <p:nvSpPr>
          <p:cNvPr id="807" name="Google Shape;807;g32c6fc5cc0e_1_16"/>
          <p:cNvSpPr txBox="1"/>
          <p:nvPr/>
        </p:nvSpPr>
        <p:spPr>
          <a:xfrm>
            <a:off x="1076125" y="2097525"/>
            <a:ext cx="7131600" cy="22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0000"/>
              </a:solidFill>
            </a:endParaRPr>
          </a:p>
        </p:txBody>
      </p:sp>
      <p:pic>
        <p:nvPicPr>
          <p:cNvPr id="3" name="Imagen 2" descr="Captura de pantalla de un celular con texto e imágenes de una persona&#10;&#10;El contenido generado por IA puede ser incorrecto.">
            <a:extLst>
              <a:ext uri="{FF2B5EF4-FFF2-40B4-BE49-F238E27FC236}">
                <a16:creationId xmlns:a16="http://schemas.microsoft.com/office/drawing/2014/main" id="{C5A51B22-0E5A-0FE1-59D5-23FACCC011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5217" y="1179872"/>
            <a:ext cx="9618486" cy="4848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2c6fc5cc0e_1_29"/>
          <p:cNvSpPr txBox="1"/>
          <p:nvPr/>
        </p:nvSpPr>
        <p:spPr>
          <a:xfrm>
            <a:off x="1634159" y="3098037"/>
            <a:ext cx="892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4" name="Google Shape;814;g32c6fc5cc0e_1_29"/>
          <p:cNvGrpSpPr/>
          <p:nvPr/>
        </p:nvGrpSpPr>
        <p:grpSpPr>
          <a:xfrm>
            <a:off x="0" y="354599"/>
            <a:ext cx="12192099" cy="6503427"/>
            <a:chOff x="0" y="354599"/>
            <a:chExt cx="12192099" cy="6503427"/>
          </a:xfrm>
        </p:grpSpPr>
        <p:pic>
          <p:nvPicPr>
            <p:cNvPr id="815" name="Google Shape;815;g32c6fc5cc0e_1_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6" name="Google Shape;816;g32c6fc5cc0e_1_29"/>
            <p:cNvSpPr/>
            <p:nvPr/>
          </p:nvSpPr>
          <p:spPr>
            <a:xfrm>
              <a:off x="30819" y="828643"/>
              <a:ext cx="5188500" cy="1989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g32c6fc5cc0e_1_29"/>
            <p:cNvSpPr/>
            <p:nvPr/>
          </p:nvSpPr>
          <p:spPr>
            <a:xfrm>
              <a:off x="5219272" y="828642"/>
              <a:ext cx="5188500" cy="1989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g32c6fc5cc0e_1_29"/>
            <p:cNvSpPr/>
            <p:nvPr/>
          </p:nvSpPr>
          <p:spPr>
            <a:xfrm>
              <a:off x="0" y="6529226"/>
              <a:ext cx="6123300" cy="3288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g32c6fc5cc0e_1_29"/>
            <p:cNvSpPr/>
            <p:nvPr/>
          </p:nvSpPr>
          <p:spPr>
            <a:xfrm>
              <a:off x="6123399" y="6529226"/>
              <a:ext cx="6068700" cy="3288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0" name="Google Shape;820;g32c6fc5cc0e_1_29"/>
          <p:cNvSpPr txBox="1"/>
          <p:nvPr/>
        </p:nvSpPr>
        <p:spPr>
          <a:xfrm>
            <a:off x="1088334" y="164689"/>
            <a:ext cx="8261876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2800" b="1" dirty="0">
                <a:solidFill>
                  <a:schemeClr val="dk1"/>
                </a:solidFill>
              </a:rPr>
              <a:t>Gestión Comunitaria: Evidencias Fotográficas</a:t>
            </a:r>
          </a:p>
        </p:txBody>
      </p:sp>
      <p:sp>
        <p:nvSpPr>
          <p:cNvPr id="821" name="Google Shape;821;g32c6fc5cc0e_1_29"/>
          <p:cNvSpPr txBox="1"/>
          <p:nvPr/>
        </p:nvSpPr>
        <p:spPr>
          <a:xfrm>
            <a:off x="1076125" y="2097525"/>
            <a:ext cx="7131600" cy="22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0000"/>
              </a:solidFill>
            </a:endParaRPr>
          </a:p>
        </p:txBody>
      </p:sp>
      <p:pic>
        <p:nvPicPr>
          <p:cNvPr id="5" name="Imagen 4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E72D2385-4F82-A625-6EA5-BED852140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52" y="1248697"/>
            <a:ext cx="9733935" cy="49751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2c6fc5cc0e_1_29"/>
          <p:cNvSpPr txBox="1"/>
          <p:nvPr/>
        </p:nvSpPr>
        <p:spPr>
          <a:xfrm>
            <a:off x="1634159" y="3098037"/>
            <a:ext cx="892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4" name="Google Shape;814;g32c6fc5cc0e_1_29"/>
          <p:cNvGrpSpPr/>
          <p:nvPr/>
        </p:nvGrpSpPr>
        <p:grpSpPr>
          <a:xfrm>
            <a:off x="0" y="354599"/>
            <a:ext cx="12192099" cy="6503427"/>
            <a:chOff x="0" y="354599"/>
            <a:chExt cx="12192099" cy="6503427"/>
          </a:xfrm>
        </p:grpSpPr>
        <p:pic>
          <p:nvPicPr>
            <p:cNvPr id="815" name="Google Shape;815;g32c6fc5cc0e_1_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6" name="Google Shape;816;g32c6fc5cc0e_1_29"/>
            <p:cNvSpPr/>
            <p:nvPr/>
          </p:nvSpPr>
          <p:spPr>
            <a:xfrm>
              <a:off x="30819" y="828643"/>
              <a:ext cx="5188500" cy="1989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g32c6fc5cc0e_1_29"/>
            <p:cNvSpPr/>
            <p:nvPr/>
          </p:nvSpPr>
          <p:spPr>
            <a:xfrm>
              <a:off x="5219272" y="828642"/>
              <a:ext cx="5188500" cy="1989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g32c6fc5cc0e_1_29"/>
            <p:cNvSpPr/>
            <p:nvPr/>
          </p:nvSpPr>
          <p:spPr>
            <a:xfrm>
              <a:off x="0" y="6529226"/>
              <a:ext cx="6123300" cy="328800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g32c6fc5cc0e_1_29"/>
            <p:cNvSpPr/>
            <p:nvPr/>
          </p:nvSpPr>
          <p:spPr>
            <a:xfrm>
              <a:off x="6123399" y="6529226"/>
              <a:ext cx="6068700" cy="328800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1" name="Google Shape;821;g32c6fc5cc0e_1_29"/>
          <p:cNvSpPr txBox="1"/>
          <p:nvPr/>
        </p:nvSpPr>
        <p:spPr>
          <a:xfrm>
            <a:off x="1076125" y="2097525"/>
            <a:ext cx="7131600" cy="22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FD745B8-CACC-A669-F6BC-AB5B7AAA59DB}"/>
              </a:ext>
            </a:extLst>
          </p:cNvPr>
          <p:cNvSpPr txBox="1"/>
          <p:nvPr/>
        </p:nvSpPr>
        <p:spPr>
          <a:xfrm>
            <a:off x="577971" y="2449313"/>
            <a:ext cx="105587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“</a:t>
            </a:r>
            <a:r>
              <a:rPr lang="es-ES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Para el 2025, la orientación escolar en la IE Ciudadela Siglo XXI fortaleció el diálogo, el acompañamiento socioemocional y la corresponsabilidad entre familia y escuela, promoviendo el bienestar y la transformación de niños, jóvenes y adultos que enfrentaban realidades sociales complejas, reconociendo sus capacidades y guiándolos hacia proyectos de vida dignos y esperanzadores.”</a:t>
            </a:r>
            <a:endParaRPr lang="es-CO" sz="3200" b="1" i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514874-0C52-AEB8-645A-3B1336D7851C}"/>
              </a:ext>
            </a:extLst>
          </p:cNvPr>
          <p:cNvSpPr txBox="1"/>
          <p:nvPr/>
        </p:nvSpPr>
        <p:spPr>
          <a:xfrm>
            <a:off x="2796827" y="4883141"/>
            <a:ext cx="61210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solidFill>
                  <a:srgbClr val="EAB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77049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198</Words>
  <Application>Microsoft Office PowerPoint</Application>
  <PresentationFormat>Panorámica</PresentationFormat>
  <Paragraphs>24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Calibri</vt:lpstr>
      <vt:lpstr>Angsana New</vt:lpstr>
      <vt:lpstr>Play</vt:lpstr>
      <vt:lpstr>Arial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Jefe Publicidad</dc:creator>
  <cp:lastModifiedBy>Yolima Obregon Rodriguez</cp:lastModifiedBy>
  <cp:revision>44</cp:revision>
  <dcterms:created xsi:type="dcterms:W3CDTF">2024-02-16T20:05:32Z</dcterms:created>
  <dcterms:modified xsi:type="dcterms:W3CDTF">2026-02-24T13:05:27Z</dcterms:modified>
</cp:coreProperties>
</file>